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5" r:id="rId4"/>
    <p:sldId id="278" r:id="rId5"/>
    <p:sldId id="287" r:id="rId6"/>
    <p:sldId id="284" r:id="rId7"/>
    <p:sldId id="285" r:id="rId8"/>
    <p:sldId id="288" r:id="rId9"/>
    <p:sldId id="289" r:id="rId10"/>
    <p:sldId id="290" r:id="rId11"/>
    <p:sldId id="286" r:id="rId12"/>
    <p:sldId id="292" r:id="rId13"/>
    <p:sldId id="293" r:id="rId14"/>
    <p:sldId id="273" r:id="rId15"/>
    <p:sldId id="261" r:id="rId16"/>
    <p:sldId id="258" r:id="rId17"/>
    <p:sldId id="259" r:id="rId18"/>
    <p:sldId id="260" r:id="rId19"/>
    <p:sldId id="305" r:id="rId20"/>
    <p:sldId id="294" r:id="rId21"/>
    <p:sldId id="296" r:id="rId22"/>
    <p:sldId id="274" r:id="rId23"/>
    <p:sldId id="297" r:id="rId24"/>
    <p:sldId id="298" r:id="rId25"/>
    <p:sldId id="299" r:id="rId26"/>
    <p:sldId id="300" r:id="rId27"/>
    <p:sldId id="301" r:id="rId28"/>
    <p:sldId id="268" r:id="rId29"/>
  </p:sldIdLst>
  <p:sldSz cx="18288000" cy="10287000"/>
  <p:notesSz cx="6858000" cy="9144000"/>
  <p:embeddedFontLst>
    <p:embeddedFont>
      <p:font typeface="Arial Black" panose="020B0A04020102020204" pitchFamily="34" charset="0"/>
      <p:bold r:id="rId31"/>
    </p:embeddedFont>
    <p:embeddedFont>
      <p:font typeface="Candara" panose="020E0502030303020204" pitchFamily="34" charset="0"/>
      <p:regular r:id="rId32"/>
      <p:bold r:id="rId33"/>
      <p:italic r:id="rId34"/>
      <p:boldItalic r:id="rId35"/>
    </p:embeddedFont>
    <p:embeddedFont>
      <p:font typeface="Fira Sans Light" panose="020B0604020202020204" charset="0"/>
      <p:regular r:id="rId36"/>
    </p:embeddedFont>
    <p:embeddedFont>
      <p:font typeface="Fira Sans Medium" panose="020B0604020202020204" charset="0"/>
      <p:regular r:id="rId37"/>
    </p:embeddedFont>
    <p:embeddedFont>
      <p:font typeface="Fira Sans Bold Bold" panose="020B0604020202020204" charset="0"/>
      <p:regular r:id="rId38"/>
    </p:embeddedFont>
    <p:embeddedFont>
      <p:font typeface="Montserrat" panose="020B0604020202020204" charset="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Fira Sans Light Bold" panose="020B0604020202020204" charset="0"/>
      <p:regular r:id="rId47"/>
    </p:embeddedFont>
    <p:embeddedFont>
      <p:font typeface="Fira Sans Medium Bold" panose="020B0604020202020204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6B2"/>
    <a:srgbClr val="E8639C"/>
    <a:srgbClr val="0041D4"/>
    <a:srgbClr val="A066CB"/>
    <a:srgbClr val="0FBDE9"/>
    <a:srgbClr val="B14E25"/>
    <a:srgbClr val="D2A310"/>
    <a:srgbClr val="573C78"/>
    <a:srgbClr val="664154"/>
    <a:srgbClr val="C365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9" autoAdjust="0"/>
    <p:restoredTop sz="94622" autoAdjust="0"/>
  </p:normalViewPr>
  <p:slideViewPr>
    <p:cSldViewPr>
      <p:cViewPr varScale="1">
        <p:scale>
          <a:sx n="48" d="100"/>
          <a:sy n="48" d="100"/>
        </p:scale>
        <p:origin x="331" y="41"/>
      </p:cViewPr>
      <p:guideLst>
        <p:guide orient="horz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345F5-7FFE-4D7A-935B-67ABB38235C3}" type="datetimeFigureOut">
              <a:rPr lang="en-PH" smtClean="0"/>
              <a:t>21/09/2021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49C32-A141-4150-8E55-B14B0AF3D96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13102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49C32-A141-4150-8E55-B14B0AF3D96D}" type="slidenum">
              <a:rPr lang="en-PH" smtClean="0"/>
              <a:t>20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66781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g"/><Relationship Id="rId7" Type="http://schemas.openxmlformats.org/officeDocument/2006/relationships/image" Target="../media/image7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10" Type="http://schemas.openxmlformats.org/officeDocument/2006/relationships/image" Target="../media/image76.png"/><Relationship Id="rId4" Type="http://schemas.openxmlformats.org/officeDocument/2006/relationships/image" Target="../media/image70.jpg"/><Relationship Id="rId9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jpg"/><Relationship Id="rId7" Type="http://schemas.openxmlformats.org/officeDocument/2006/relationships/image" Target="../media/image81.jpg"/><Relationship Id="rId12" Type="http://schemas.openxmlformats.org/officeDocument/2006/relationships/image" Target="../media/image86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g"/><Relationship Id="rId11" Type="http://schemas.openxmlformats.org/officeDocument/2006/relationships/image" Target="../media/image85.png"/><Relationship Id="rId5" Type="http://schemas.openxmlformats.org/officeDocument/2006/relationships/image" Target="../media/image79.jpeg"/><Relationship Id="rId10" Type="http://schemas.openxmlformats.org/officeDocument/2006/relationships/image" Target="../media/image84.png"/><Relationship Id="rId4" Type="http://schemas.openxmlformats.org/officeDocument/2006/relationships/image" Target="../media/image78.jp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3" Type="http://schemas.openxmlformats.org/officeDocument/2006/relationships/image" Target="../media/image90.jpg"/><Relationship Id="rId7" Type="http://schemas.openxmlformats.org/officeDocument/2006/relationships/image" Target="../media/image94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g"/><Relationship Id="rId11" Type="http://schemas.openxmlformats.org/officeDocument/2006/relationships/image" Target="../media/image98.png"/><Relationship Id="rId5" Type="http://schemas.openxmlformats.org/officeDocument/2006/relationships/image" Target="../media/image92.jp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06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13" Type="http://schemas.openxmlformats.org/officeDocument/2006/relationships/image" Target="../media/image124.png"/><Relationship Id="rId18" Type="http://schemas.openxmlformats.org/officeDocument/2006/relationships/image" Target="../media/image129.jpg"/><Relationship Id="rId3" Type="http://schemas.openxmlformats.org/officeDocument/2006/relationships/image" Target="../media/image112.png"/><Relationship Id="rId7" Type="http://schemas.openxmlformats.org/officeDocument/2006/relationships/image" Target="../media/image118.jpeg"/><Relationship Id="rId12" Type="http://schemas.openxmlformats.org/officeDocument/2006/relationships/image" Target="../media/image123.png"/><Relationship Id="rId17" Type="http://schemas.openxmlformats.org/officeDocument/2006/relationships/image" Target="../media/image128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7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2.jpg"/><Relationship Id="rId5" Type="http://schemas.openxmlformats.org/officeDocument/2006/relationships/image" Target="../media/image116.jpg"/><Relationship Id="rId15" Type="http://schemas.openxmlformats.org/officeDocument/2006/relationships/image" Target="../media/image126.jpg"/><Relationship Id="rId10" Type="http://schemas.openxmlformats.org/officeDocument/2006/relationships/image" Target="../media/image121.png"/><Relationship Id="rId19" Type="http://schemas.openxmlformats.org/officeDocument/2006/relationships/image" Target="../media/image5.png"/><Relationship Id="rId4" Type="http://schemas.openxmlformats.org/officeDocument/2006/relationships/image" Target="../media/image10.sv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12.png"/><Relationship Id="rId7" Type="http://schemas.openxmlformats.org/officeDocument/2006/relationships/image" Target="../media/image13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13.png"/><Relationship Id="rId10" Type="http://schemas.openxmlformats.org/officeDocument/2006/relationships/image" Target="../media/image135.png"/><Relationship Id="rId4" Type="http://schemas.openxmlformats.org/officeDocument/2006/relationships/image" Target="../media/image10.svg"/><Relationship Id="rId9" Type="http://schemas.openxmlformats.org/officeDocument/2006/relationships/image" Target="../media/image1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0.svg"/><Relationship Id="rId7" Type="http://schemas.openxmlformats.org/officeDocument/2006/relationships/image" Target="../media/image138.jp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7.png"/><Relationship Id="rId10" Type="http://schemas.openxmlformats.org/officeDocument/2006/relationships/image" Target="../media/image65.svg"/><Relationship Id="rId4" Type="http://schemas.openxmlformats.org/officeDocument/2006/relationships/image" Target="../media/image113.png"/><Relationship Id="rId9" Type="http://schemas.openxmlformats.org/officeDocument/2006/relationships/image" Target="../media/image1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13" Type="http://schemas.openxmlformats.org/officeDocument/2006/relationships/image" Target="../media/image65.sv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40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11" Type="http://schemas.openxmlformats.org/officeDocument/2006/relationships/image" Target="../media/image113.png"/><Relationship Id="rId5" Type="http://schemas.microsoft.com/office/2007/relationships/hdphoto" Target="../media/hdphoto3.wdp"/><Relationship Id="rId10" Type="http://schemas.openxmlformats.org/officeDocument/2006/relationships/image" Target="../media/image10.svg"/><Relationship Id="rId4" Type="http://schemas.openxmlformats.org/officeDocument/2006/relationships/image" Target="../media/image142.png"/><Relationship Id="rId9" Type="http://schemas.openxmlformats.org/officeDocument/2006/relationships/image" Target="../media/image112.png"/><Relationship Id="rId14" Type="http://schemas.openxmlformats.org/officeDocument/2006/relationships/image" Target="../media/image1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59" Type="http://schemas.openxmlformats.org/officeDocument/2006/relationships/image" Target="../media/image148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8" Type="http://schemas.openxmlformats.org/officeDocument/2006/relationships/image" Target="../media/image147.png"/><Relationship Id="rId5" Type="http://schemas.openxmlformats.org/officeDocument/2006/relationships/image" Target="../media/image146.png"/><Relationship Id="rId57" Type="http://schemas.openxmlformats.org/officeDocument/2006/relationships/image" Target="../media/image119.svg"/><Relationship Id="rId4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0.svg"/><Relationship Id="rId7" Type="http://schemas.openxmlformats.org/officeDocument/2006/relationships/image" Target="../media/image15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png"/><Relationship Id="rId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7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7.jpg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jp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png"/><Relationship Id="rId7" Type="http://schemas.openxmlformats.org/officeDocument/2006/relationships/image" Target="../media/image5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13" Type="http://schemas.openxmlformats.org/officeDocument/2006/relationships/image" Target="../media/image64.pn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image" Target="../media/image53.jp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63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286"/>
            <a:ext cx="18285714" cy="1028571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2400" y="3945204"/>
            <a:ext cx="96012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0500" spc="270" dirty="0" smtClean="0">
                <a:solidFill>
                  <a:srgbClr val="1836B2"/>
                </a:solidFill>
                <a:latin typeface="Fira Sans Bold Bold"/>
              </a:rPr>
              <a:t>PAEPI-GLOBAL</a:t>
            </a:r>
            <a:endParaRPr lang="en-US" sz="10500" spc="270" dirty="0">
              <a:solidFill>
                <a:srgbClr val="1836B2"/>
              </a:solidFill>
              <a:latin typeface="Fira Sans Bold Bold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9367"/>
            <a:ext cx="2009484" cy="2080451"/>
          </a:xfrm>
          <a:prstGeom prst="rect">
            <a:avLst/>
          </a:prstGeom>
        </p:spPr>
      </p:pic>
      <p:sp>
        <p:nvSpPr>
          <p:cNvPr id="15" name="TextBox 9"/>
          <p:cNvSpPr txBox="1"/>
          <p:nvPr/>
        </p:nvSpPr>
        <p:spPr>
          <a:xfrm>
            <a:off x="2612921" y="502260"/>
            <a:ext cx="1597701" cy="14295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9600" spc="270" dirty="0" smtClean="0">
                <a:solidFill>
                  <a:srgbClr val="1836B2"/>
                </a:solidFill>
                <a:latin typeface="Fira Sans Bold Bold"/>
              </a:rPr>
              <a:t>5</a:t>
            </a:r>
            <a:r>
              <a:rPr lang="en-US" sz="7200" spc="270" baseline="30000" dirty="0" smtClean="0">
                <a:solidFill>
                  <a:srgbClr val="1836B2"/>
                </a:solidFill>
                <a:latin typeface="Fira Sans Bold Bold"/>
              </a:rPr>
              <a:t>th</a:t>
            </a:r>
            <a:endParaRPr lang="en-US" sz="13800" spc="270" dirty="0">
              <a:solidFill>
                <a:srgbClr val="1836B2"/>
              </a:solidFill>
              <a:latin typeface="Fira Sans Bold Bold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4013834" y="687702"/>
            <a:ext cx="7756799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spc="270" dirty="0" smtClean="0">
                <a:solidFill>
                  <a:srgbClr val="1836B2"/>
                </a:solidFill>
                <a:latin typeface="Fira Sans Bold Bold"/>
              </a:rPr>
              <a:t>Biennial Convention </a:t>
            </a:r>
            <a:r>
              <a:rPr lang="en-US" sz="3600" spc="270" dirty="0" smtClean="0">
                <a:solidFill>
                  <a:srgbClr val="1836B2"/>
                </a:solidFill>
                <a:latin typeface="Fira Sans Bold Bold"/>
              </a:rPr>
              <a:t>and </a:t>
            </a:r>
            <a:r>
              <a:rPr lang="en-US" sz="4400" spc="270" dirty="0" smtClean="0">
                <a:solidFill>
                  <a:srgbClr val="1836B2"/>
                </a:solidFill>
                <a:latin typeface="Fira Sans Bold Bold"/>
              </a:rPr>
              <a:t>Oath taking Ceremonies</a:t>
            </a:r>
            <a:endParaRPr lang="en-US" sz="4400" spc="270" dirty="0">
              <a:solidFill>
                <a:srgbClr val="1836B2"/>
              </a:solidFill>
              <a:latin typeface="Fira Sans Bold Bold"/>
            </a:endParaRPr>
          </a:p>
        </p:txBody>
      </p:sp>
      <p:sp>
        <p:nvSpPr>
          <p:cNvPr id="22" name="TextBox 9"/>
          <p:cNvSpPr txBox="1"/>
          <p:nvPr/>
        </p:nvSpPr>
        <p:spPr>
          <a:xfrm>
            <a:off x="2623565" y="5675397"/>
            <a:ext cx="5502338" cy="19082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spc="270" dirty="0" smtClean="0">
                <a:solidFill>
                  <a:srgbClr val="E8639C"/>
                </a:solidFill>
                <a:latin typeface="Fira Sans Bold Bold"/>
              </a:rPr>
              <a:t>QUICK HISTORY AND </a:t>
            </a:r>
            <a:r>
              <a:rPr lang="en-US" sz="3600" spc="270" dirty="0" smtClean="0">
                <a:solidFill>
                  <a:srgbClr val="E8639C"/>
                </a:solidFill>
                <a:latin typeface="Fira Sans Bold Bold"/>
              </a:rPr>
              <a:t>ORGANIZATIONAL STRUCTURE</a:t>
            </a:r>
            <a:endParaRPr lang="en-US" sz="3600" spc="270" dirty="0">
              <a:solidFill>
                <a:srgbClr val="E8639C"/>
              </a:solidFill>
              <a:latin typeface="Fira Sans Bold Bold"/>
            </a:endParaRPr>
          </a:p>
        </p:txBody>
      </p:sp>
      <p:sp>
        <p:nvSpPr>
          <p:cNvPr id="24" name="TextBox 10"/>
          <p:cNvSpPr txBox="1"/>
          <p:nvPr/>
        </p:nvSpPr>
        <p:spPr>
          <a:xfrm>
            <a:off x="12649200" y="342900"/>
            <a:ext cx="5257800" cy="1415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en-PH" sz="2800" dirty="0" smtClean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en-PH" sz="3200" dirty="0" smtClean="0">
                <a:solidFill>
                  <a:schemeClr val="bg1"/>
                </a:solidFill>
                <a:latin typeface="Candara" panose="020E0502030303020204" pitchFamily="34" charset="0"/>
              </a:rPr>
              <a:t>September 22, 2021</a:t>
            </a:r>
            <a:endParaRPr lang="en-PH" sz="32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en-US" sz="3200" i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San Beda University , Manila </a:t>
            </a:r>
            <a:endParaRPr lang="en-PH" sz="3200" i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488559" y="2142118"/>
            <a:ext cx="10820400" cy="499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PH" sz="2800" b="1" i="1" dirty="0" smtClean="0">
                <a:solidFill>
                  <a:srgbClr val="0070C0"/>
                </a:solidFill>
              </a:rPr>
              <a:t> </a:t>
            </a:r>
            <a:r>
              <a:rPr lang="en-PH" sz="2800" b="1" i="1" dirty="0">
                <a:solidFill>
                  <a:srgbClr val="A066CB"/>
                </a:solidFill>
              </a:rPr>
              <a:t>“Forging Local and Global Partnerships towards Sustainable Initiatives” </a:t>
            </a:r>
            <a:endParaRPr lang="en-US" sz="2800" b="1" i="1" spc="89" dirty="0">
              <a:solidFill>
                <a:srgbClr val="A066CB"/>
              </a:solidFill>
              <a:latin typeface="Fira Sans Light Bold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095" y="740334"/>
            <a:ext cx="1187841" cy="11878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-2286" y="8752490"/>
            <a:ext cx="18288000" cy="15345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TextBox 10"/>
          <p:cNvSpPr txBox="1"/>
          <p:nvPr/>
        </p:nvSpPr>
        <p:spPr>
          <a:xfrm>
            <a:off x="-76200" y="9029699"/>
            <a:ext cx="111252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PH" sz="3600" b="1" dirty="0" err="1" smtClean="0">
                <a:solidFill>
                  <a:schemeClr val="bg1"/>
                </a:solidFill>
              </a:rPr>
              <a:t>Prof.</a:t>
            </a:r>
            <a:r>
              <a:rPr lang="en-PH" sz="3600" b="1" dirty="0" smtClean="0">
                <a:solidFill>
                  <a:schemeClr val="bg1"/>
                </a:solidFill>
              </a:rPr>
              <a:t> </a:t>
            </a:r>
            <a:r>
              <a:rPr lang="en-PH" sz="3600" b="1" dirty="0">
                <a:solidFill>
                  <a:schemeClr val="bg1"/>
                </a:solidFill>
              </a:rPr>
              <a:t>Angelica M </a:t>
            </a:r>
            <a:r>
              <a:rPr lang="en-PH" sz="3600" b="1" dirty="0" err="1" smtClean="0">
                <a:solidFill>
                  <a:schemeClr val="bg1"/>
                </a:solidFill>
              </a:rPr>
              <a:t>Baylon</a:t>
            </a:r>
            <a:r>
              <a:rPr lang="en-PH" sz="3600" b="1" dirty="0" smtClean="0">
                <a:solidFill>
                  <a:schemeClr val="bg1"/>
                </a:solidFill>
              </a:rPr>
              <a:t>, PhD</a:t>
            </a:r>
            <a:endParaRPr lang="en-PH" sz="3600" b="1" dirty="0">
              <a:solidFill>
                <a:schemeClr val="bg1"/>
              </a:solidFill>
            </a:endParaRPr>
          </a:p>
          <a:p>
            <a:pPr algn="ctr"/>
            <a:r>
              <a:rPr lang="en-PH" sz="3600" i="1" dirty="0" smtClean="0">
                <a:solidFill>
                  <a:schemeClr val="bg1"/>
                </a:solidFill>
              </a:rPr>
              <a:t>PAEPI </a:t>
            </a:r>
            <a:r>
              <a:rPr lang="en-PH" sz="3600" i="1" dirty="0">
                <a:solidFill>
                  <a:schemeClr val="bg1"/>
                </a:solidFill>
              </a:rPr>
              <a:t>Global </a:t>
            </a:r>
            <a:r>
              <a:rPr lang="en-PH" sz="3600" i="1" dirty="0" smtClean="0">
                <a:solidFill>
                  <a:schemeClr val="bg1"/>
                </a:solidFill>
              </a:rPr>
              <a:t>Chair Emeritus/Past President 2009-2014   </a:t>
            </a:r>
            <a:endParaRPr lang="en-PH" sz="3600" i="1" dirty="0">
              <a:solidFill>
                <a:schemeClr val="bg1"/>
              </a:solidFill>
            </a:endParaRPr>
          </a:p>
        </p:txBody>
      </p:sp>
      <p:pic>
        <p:nvPicPr>
          <p:cNvPr id="17" name="Picture 2" descr="https://cdn.onlinewebfonts.com/svg/img_180318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72" y="5795787"/>
            <a:ext cx="1759881" cy="176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85231" y="7734300"/>
            <a:ext cx="3331597" cy="33315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6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8288000" cy="2309872"/>
          </a:xfrm>
          <a:prstGeom prst="rect">
            <a:avLst/>
          </a:prstGeom>
          <a:solidFill>
            <a:srgbClr val="0EB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69705" y="2903720"/>
            <a:ext cx="3352800" cy="2903374"/>
            <a:chOff x="0" y="0"/>
            <a:chExt cx="4282440" cy="3708400"/>
          </a:xfrm>
          <a:blipFill dpi="0" rotWithShape="1">
            <a:blip r:embed="rId2"/>
            <a:srcRect/>
            <a:stretch>
              <a:fillRect/>
            </a:stretch>
          </a:blip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10" name="TextBox 10"/>
          <p:cNvSpPr txBox="1"/>
          <p:nvPr/>
        </p:nvSpPr>
        <p:spPr>
          <a:xfrm>
            <a:off x="4298747" y="3943986"/>
            <a:ext cx="359248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15" dirty="0" smtClean="0">
                <a:solidFill>
                  <a:srgbClr val="FFFFFF"/>
                </a:solidFill>
                <a:latin typeface="Fira Sans Medium"/>
              </a:rPr>
              <a:t>DR. JOSELITO F. VILLALUZ</a:t>
            </a:r>
            <a:endParaRPr lang="en-US" sz="24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959113" y="4705232"/>
            <a:ext cx="39624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Vice President for </a:t>
            </a:r>
            <a:r>
              <a:rPr lang="en-US" sz="2000" b="1" spc="10" dirty="0" err="1" smtClean="0">
                <a:solidFill>
                  <a:srgbClr val="FFC000"/>
                </a:solidFill>
                <a:latin typeface="Fira Sans Light"/>
              </a:rPr>
              <a:t>Visayas</a:t>
            </a: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 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69705" y="309453"/>
            <a:ext cx="14643046" cy="2000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spc="-139" dirty="0" smtClean="0">
                <a:solidFill>
                  <a:srgbClr val="303BAE"/>
                </a:solidFill>
                <a:latin typeface="Fira Sans Medium"/>
              </a:rPr>
              <a:t>PAEPI GLOBAL</a:t>
            </a:r>
          </a:p>
          <a:p>
            <a:pPr>
              <a:spcBef>
                <a:spcPct val="0"/>
              </a:spcBef>
            </a:pPr>
            <a:r>
              <a:rPr lang="en-US" sz="6999" spc="-139" dirty="0" smtClean="0">
                <a:solidFill>
                  <a:schemeClr val="bg1"/>
                </a:solidFill>
                <a:latin typeface="Fira Sans Medium"/>
              </a:rPr>
              <a:t>VISAYAS BODs</a:t>
            </a:r>
            <a:endParaRPr lang="en-US" sz="6999" spc="-139" dirty="0">
              <a:solidFill>
                <a:schemeClr val="bg1"/>
              </a:solidFill>
              <a:latin typeface="Fira Sans Medium"/>
            </a:endParaRPr>
          </a:p>
        </p:txBody>
      </p:sp>
      <p:sp>
        <p:nvSpPr>
          <p:cNvPr id="21" name="AutoShape 21"/>
          <p:cNvSpPr/>
          <p:nvPr/>
        </p:nvSpPr>
        <p:spPr>
          <a:xfrm rot="-10800000">
            <a:off x="609602" y="1290929"/>
            <a:ext cx="3333347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35" name="Group 3"/>
          <p:cNvGrpSpPr>
            <a:grpSpLocks noChangeAspect="1"/>
          </p:cNvGrpSpPr>
          <p:nvPr/>
        </p:nvGrpSpPr>
        <p:grpSpPr>
          <a:xfrm>
            <a:off x="9296400" y="2770012"/>
            <a:ext cx="3352800" cy="2903374"/>
            <a:chOff x="0" y="0"/>
            <a:chExt cx="4282440" cy="3708400"/>
          </a:xfrm>
          <a:blipFill>
            <a:blip r:embed="rId3"/>
            <a:stretch>
              <a:fillRect/>
            </a:stretch>
          </a:blipFill>
        </p:grpSpPr>
        <p:sp>
          <p:nvSpPr>
            <p:cNvPr id="36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7" name="Group 3"/>
          <p:cNvGrpSpPr>
            <a:grpSpLocks noChangeAspect="1"/>
          </p:cNvGrpSpPr>
          <p:nvPr/>
        </p:nvGrpSpPr>
        <p:grpSpPr>
          <a:xfrm>
            <a:off x="765182" y="6569545"/>
            <a:ext cx="3352800" cy="2903374"/>
            <a:chOff x="0" y="0"/>
            <a:chExt cx="4282440" cy="3708400"/>
          </a:xfrm>
          <a:blipFill>
            <a:blip r:embed="rId4"/>
            <a:stretch>
              <a:fillRect/>
            </a:stretch>
          </a:blipFill>
        </p:grpSpPr>
        <p:sp>
          <p:nvSpPr>
            <p:cNvPr id="38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65" name="Group 3"/>
          <p:cNvGrpSpPr>
            <a:grpSpLocks noChangeAspect="1"/>
          </p:cNvGrpSpPr>
          <p:nvPr/>
        </p:nvGrpSpPr>
        <p:grpSpPr>
          <a:xfrm>
            <a:off x="9521795" y="6485116"/>
            <a:ext cx="3352800" cy="2903374"/>
            <a:chOff x="0" y="0"/>
            <a:chExt cx="4282440" cy="3708400"/>
          </a:xfrm>
          <a:blipFill>
            <a:blip r:embed="rId5"/>
            <a:stretch>
              <a:fillRect/>
            </a:stretch>
          </a:blipFill>
        </p:grpSpPr>
        <p:sp>
          <p:nvSpPr>
            <p:cNvPr id="66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75" name="TextBox 10"/>
          <p:cNvSpPr txBox="1"/>
          <p:nvPr/>
        </p:nvSpPr>
        <p:spPr>
          <a:xfrm>
            <a:off x="13274963" y="3973868"/>
            <a:ext cx="4316168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RAUL F. MUYONG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76" name="TextBox 11"/>
          <p:cNvSpPr txBox="1"/>
          <p:nvPr/>
        </p:nvSpPr>
        <p:spPr>
          <a:xfrm>
            <a:off x="13133902" y="4679982"/>
            <a:ext cx="4131294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Asst. VP for </a:t>
            </a:r>
            <a:r>
              <a:rPr lang="en-US" sz="2000" b="1" spc="10" dirty="0" err="1" smtClean="0">
                <a:solidFill>
                  <a:srgbClr val="FFC000"/>
                </a:solidFill>
                <a:latin typeface="Fira Sans Light"/>
              </a:rPr>
              <a:t>Visayas</a:t>
            </a: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/REGGION VI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77" name="TextBox 10"/>
          <p:cNvSpPr txBox="1"/>
          <p:nvPr/>
        </p:nvSpPr>
        <p:spPr>
          <a:xfrm>
            <a:off x="4271984" y="7936803"/>
            <a:ext cx="419602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REGUCIVILLA POBAR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78" name="TextBox 11"/>
          <p:cNvSpPr txBox="1"/>
          <p:nvPr/>
        </p:nvSpPr>
        <p:spPr>
          <a:xfrm>
            <a:off x="4298747" y="8762133"/>
            <a:ext cx="3895998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b="1" spc="10" dirty="0" smtClean="0">
                <a:solidFill>
                  <a:srgbClr val="FFC000"/>
                </a:solidFill>
                <a:latin typeface="Fira Sans Light"/>
              </a:rPr>
              <a:t>BOHOL, REGION VII</a:t>
            </a:r>
            <a:endParaRPr lang="en-US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81" name="TextBox 10"/>
          <p:cNvSpPr txBox="1"/>
          <p:nvPr/>
        </p:nvSpPr>
        <p:spPr>
          <a:xfrm>
            <a:off x="13182600" y="7286644"/>
            <a:ext cx="428797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VICTOR C. CANEZO, JR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4049595" y="4320031"/>
            <a:ext cx="4002346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(WVSU President)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41" name="TextBox 11"/>
          <p:cNvSpPr txBox="1"/>
          <p:nvPr/>
        </p:nvSpPr>
        <p:spPr>
          <a:xfrm>
            <a:off x="13274963" y="4418767"/>
            <a:ext cx="3696173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(ISATU President)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43" name="TextBox 11"/>
          <p:cNvSpPr txBox="1"/>
          <p:nvPr/>
        </p:nvSpPr>
        <p:spPr>
          <a:xfrm>
            <a:off x="4287887" y="8348916"/>
            <a:ext cx="3895999" cy="413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(BISU President)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47" name="TextBox 11"/>
          <p:cNvSpPr txBox="1"/>
          <p:nvPr/>
        </p:nvSpPr>
        <p:spPr>
          <a:xfrm>
            <a:off x="13276822" y="7750874"/>
            <a:ext cx="3988374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(BPSU PRESIDENT)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48" name="TextBox 11"/>
          <p:cNvSpPr txBox="1"/>
          <p:nvPr/>
        </p:nvSpPr>
        <p:spPr>
          <a:xfrm>
            <a:off x="13278641" y="8143101"/>
            <a:ext cx="4284296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b="1" spc="10" dirty="0" smtClean="0">
                <a:solidFill>
                  <a:srgbClr val="FFC000"/>
                </a:solidFill>
                <a:latin typeface="Fira Sans Light"/>
              </a:rPr>
              <a:t>BILIRAN, REGION VIII</a:t>
            </a:r>
            <a:endParaRPr lang="en-US" b="1" spc="10" dirty="0">
              <a:solidFill>
                <a:srgbClr val="FFC000"/>
              </a:solidFill>
              <a:latin typeface="Fira Sans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2468061"/>
            <a:ext cx="4644729" cy="41014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7807" y="2340454"/>
            <a:ext cx="1695851" cy="1572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67371" y="5889257"/>
            <a:ext cx="1661013" cy="14524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9322" y="2496010"/>
            <a:ext cx="1449477" cy="13897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7915" y="6192295"/>
            <a:ext cx="1541996" cy="134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3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6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0" y="0"/>
            <a:ext cx="18288000" cy="2309872"/>
          </a:xfrm>
          <a:prstGeom prst="rect">
            <a:avLst/>
          </a:prstGeom>
          <a:solidFill>
            <a:srgbClr val="0EB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21557" y="3072777"/>
            <a:ext cx="3352800" cy="2903374"/>
            <a:chOff x="0" y="0"/>
            <a:chExt cx="4282440" cy="3708400"/>
          </a:xfrm>
          <a:blipFill dpi="0" rotWithShape="1">
            <a:blip r:embed="rId2"/>
            <a:srcRect/>
            <a:stretch>
              <a:fillRect/>
            </a:stretch>
          </a:blip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282440" cy="3708400"/>
            </a:xfrm>
            <a:prstGeom prst="hexagon">
              <a:avLst/>
            </a:prstGeom>
            <a:grpFill/>
          </p:spPr>
        </p:sp>
      </p:grpSp>
      <p:sp>
        <p:nvSpPr>
          <p:cNvPr id="10" name="TextBox 10"/>
          <p:cNvSpPr txBox="1"/>
          <p:nvPr/>
        </p:nvSpPr>
        <p:spPr>
          <a:xfrm>
            <a:off x="4182166" y="3880624"/>
            <a:ext cx="2220962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spc="15" dirty="0" smtClean="0">
                <a:solidFill>
                  <a:schemeClr val="bg1"/>
                </a:solidFill>
                <a:latin typeface="Fira Sans Medium"/>
              </a:rPr>
              <a:t>DR. ANTHONY S. PENASO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02067" y="5398354"/>
            <a:ext cx="220918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VP for Mindanao/</a:t>
            </a:r>
          </a:p>
          <a:p>
            <a:pPr marL="0" lvl="0" indent="0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CARAGA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19991" y="194850"/>
            <a:ext cx="6466609" cy="1180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 spc="-139" dirty="0" smtClean="0">
                <a:solidFill>
                  <a:srgbClr val="303BAE"/>
                </a:solidFill>
                <a:latin typeface="Fira Sans Medium"/>
              </a:rPr>
              <a:t>PAEPI GLOBAL</a:t>
            </a:r>
            <a:endParaRPr lang="en-US" sz="6999" spc="-139" dirty="0">
              <a:solidFill>
                <a:srgbClr val="303BAE"/>
              </a:solidFill>
              <a:latin typeface="Fira Sans Medium"/>
            </a:endParaRPr>
          </a:p>
        </p:txBody>
      </p:sp>
      <p:sp>
        <p:nvSpPr>
          <p:cNvPr id="21" name="AutoShape 21"/>
          <p:cNvSpPr/>
          <p:nvPr/>
        </p:nvSpPr>
        <p:spPr>
          <a:xfrm rot="-10800000">
            <a:off x="609602" y="1474455"/>
            <a:ext cx="3333347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33" name="Group 3"/>
          <p:cNvGrpSpPr>
            <a:grpSpLocks noChangeAspect="1"/>
          </p:cNvGrpSpPr>
          <p:nvPr/>
        </p:nvGrpSpPr>
        <p:grpSpPr>
          <a:xfrm>
            <a:off x="107688" y="7167562"/>
            <a:ext cx="3352800" cy="2903374"/>
            <a:chOff x="0" y="0"/>
            <a:chExt cx="4282440" cy="3708400"/>
          </a:xfrm>
          <a:blipFill>
            <a:blip r:embed="rId3"/>
            <a:stretch>
              <a:fillRect/>
            </a:stretch>
          </a:blipFill>
        </p:grpSpPr>
        <p:sp>
          <p:nvSpPr>
            <p:cNvPr id="3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5" name="Group 3"/>
          <p:cNvGrpSpPr>
            <a:grpSpLocks noChangeAspect="1"/>
          </p:cNvGrpSpPr>
          <p:nvPr/>
        </p:nvGrpSpPr>
        <p:grpSpPr>
          <a:xfrm>
            <a:off x="6096857" y="3349757"/>
            <a:ext cx="3352800" cy="2903374"/>
            <a:chOff x="0" y="0"/>
            <a:chExt cx="4282440" cy="3708400"/>
          </a:xfrm>
          <a:blipFill>
            <a:blip r:embed="rId4"/>
            <a:stretch>
              <a:fillRect/>
            </a:stretch>
          </a:blipFill>
        </p:grpSpPr>
        <p:sp>
          <p:nvSpPr>
            <p:cNvPr id="36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7" name="Group 3"/>
          <p:cNvGrpSpPr>
            <a:grpSpLocks noChangeAspect="1"/>
          </p:cNvGrpSpPr>
          <p:nvPr/>
        </p:nvGrpSpPr>
        <p:grpSpPr>
          <a:xfrm>
            <a:off x="6152136" y="7227891"/>
            <a:ext cx="3352800" cy="2903374"/>
            <a:chOff x="0" y="0"/>
            <a:chExt cx="4282440" cy="3708400"/>
          </a:xfrm>
          <a:blipFill>
            <a:blip r:embed="rId5"/>
            <a:stretch>
              <a:fillRect/>
            </a:stretch>
          </a:blipFill>
        </p:grpSpPr>
        <p:sp>
          <p:nvSpPr>
            <p:cNvPr id="38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63" name="Group 3"/>
          <p:cNvGrpSpPr>
            <a:grpSpLocks noChangeAspect="1"/>
          </p:cNvGrpSpPr>
          <p:nvPr/>
        </p:nvGrpSpPr>
        <p:grpSpPr>
          <a:xfrm>
            <a:off x="12222915" y="3535216"/>
            <a:ext cx="3352800" cy="2903374"/>
            <a:chOff x="0" y="0"/>
            <a:chExt cx="4282440" cy="3708400"/>
          </a:xfrm>
          <a:blipFill>
            <a:blip r:embed="rId6"/>
            <a:stretch>
              <a:fillRect/>
            </a:stretch>
          </a:blipFill>
        </p:grpSpPr>
        <p:sp>
          <p:nvSpPr>
            <p:cNvPr id="6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65" name="Group 3"/>
          <p:cNvGrpSpPr>
            <a:grpSpLocks noChangeAspect="1"/>
          </p:cNvGrpSpPr>
          <p:nvPr/>
        </p:nvGrpSpPr>
        <p:grpSpPr>
          <a:xfrm>
            <a:off x="12239252" y="7222717"/>
            <a:ext cx="3352800" cy="2903374"/>
            <a:chOff x="0" y="0"/>
            <a:chExt cx="4282440" cy="3708400"/>
          </a:xfrm>
          <a:blipFill>
            <a:blip r:embed="rId7"/>
            <a:stretch>
              <a:fillRect/>
            </a:stretch>
          </a:blipFill>
        </p:grpSpPr>
        <p:sp>
          <p:nvSpPr>
            <p:cNvPr id="66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73" name="TextBox 10"/>
          <p:cNvSpPr txBox="1"/>
          <p:nvPr/>
        </p:nvSpPr>
        <p:spPr>
          <a:xfrm>
            <a:off x="3797404" y="7339974"/>
            <a:ext cx="274200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CHARISMA </a:t>
            </a:r>
          </a:p>
          <a:p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S. UTUTALUM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5581" y="1474454"/>
            <a:ext cx="522040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spc="-139" dirty="0" smtClean="0">
                <a:solidFill>
                  <a:schemeClr val="bg1"/>
                </a:solidFill>
                <a:latin typeface="Fira Sans Medium"/>
              </a:rPr>
              <a:t>MINDANAO BODs</a:t>
            </a:r>
            <a:endParaRPr lang="en-US" sz="5400" spc="-139" dirty="0">
              <a:solidFill>
                <a:schemeClr val="bg1"/>
              </a:solidFill>
              <a:latin typeface="Fira Sans Medium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4387330" y="4626797"/>
            <a:ext cx="1342053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(CSU President)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42" name="TextBox 11"/>
          <p:cNvSpPr txBox="1"/>
          <p:nvPr/>
        </p:nvSpPr>
        <p:spPr>
          <a:xfrm>
            <a:off x="3797404" y="9008035"/>
            <a:ext cx="211865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Asst. VP for Mindanao/</a:t>
            </a:r>
          </a:p>
          <a:p>
            <a:pPr marL="0" lvl="0" indent="0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ARMM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43" name="TextBox 11"/>
          <p:cNvSpPr txBox="1"/>
          <p:nvPr/>
        </p:nvSpPr>
        <p:spPr>
          <a:xfrm>
            <a:off x="3917627" y="8205916"/>
            <a:ext cx="1656009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(SSC President)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44" name="TextBox 10"/>
          <p:cNvSpPr txBox="1"/>
          <p:nvPr/>
        </p:nvSpPr>
        <p:spPr>
          <a:xfrm>
            <a:off x="9629756" y="4023960"/>
            <a:ext cx="304566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spc="15" dirty="0" smtClean="0">
                <a:solidFill>
                  <a:schemeClr val="bg1"/>
                </a:solidFill>
                <a:latin typeface="Fira Sans Medium"/>
              </a:rPr>
              <a:t>DR. MARY JOCELYN V. BATTUNG</a:t>
            </a:r>
          </a:p>
        </p:txBody>
      </p:sp>
      <p:sp>
        <p:nvSpPr>
          <p:cNvPr id="45" name="TextBox 11"/>
          <p:cNvSpPr txBox="1"/>
          <p:nvPr/>
        </p:nvSpPr>
        <p:spPr>
          <a:xfrm>
            <a:off x="9788851" y="5614284"/>
            <a:ext cx="211865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REGION IX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46" name="TextBox 10"/>
          <p:cNvSpPr txBox="1"/>
          <p:nvPr/>
        </p:nvSpPr>
        <p:spPr>
          <a:xfrm>
            <a:off x="9423153" y="7791602"/>
            <a:ext cx="309407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GLENN HERBERT P. REYES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47" name="TextBox 11"/>
          <p:cNvSpPr txBox="1"/>
          <p:nvPr/>
        </p:nvSpPr>
        <p:spPr>
          <a:xfrm>
            <a:off x="9905911" y="4819776"/>
            <a:ext cx="1656009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(JHCSC President)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48" name="TextBox 11"/>
          <p:cNvSpPr txBox="1"/>
          <p:nvPr/>
        </p:nvSpPr>
        <p:spPr>
          <a:xfrm>
            <a:off x="10018726" y="9450734"/>
            <a:ext cx="211865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REGION X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49" name="TextBox 11"/>
          <p:cNvSpPr txBox="1"/>
          <p:nvPr/>
        </p:nvSpPr>
        <p:spPr>
          <a:xfrm>
            <a:off x="9966633" y="8648700"/>
            <a:ext cx="1691967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(NMCST President)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50" name="TextBox 10"/>
          <p:cNvSpPr txBox="1"/>
          <p:nvPr/>
        </p:nvSpPr>
        <p:spPr>
          <a:xfrm>
            <a:off x="15949783" y="4035400"/>
            <a:ext cx="226062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spc="15" dirty="0" smtClean="0">
                <a:solidFill>
                  <a:schemeClr val="bg1"/>
                </a:solidFill>
                <a:latin typeface="Fira Sans Medium"/>
              </a:rPr>
              <a:t>DR. LOURDES GENERALAO</a:t>
            </a:r>
          </a:p>
        </p:txBody>
      </p:sp>
      <p:sp>
        <p:nvSpPr>
          <p:cNvPr id="51" name="TextBox 11"/>
          <p:cNvSpPr txBox="1"/>
          <p:nvPr/>
        </p:nvSpPr>
        <p:spPr>
          <a:xfrm>
            <a:off x="15800645" y="5614284"/>
            <a:ext cx="211865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REGION X1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52" name="TextBox 10"/>
          <p:cNvSpPr txBox="1"/>
          <p:nvPr/>
        </p:nvSpPr>
        <p:spPr>
          <a:xfrm>
            <a:off x="15772324" y="7540851"/>
            <a:ext cx="247186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ROLANDO HECHANOVA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53" name="TextBox 11"/>
          <p:cNvSpPr txBox="1"/>
          <p:nvPr/>
        </p:nvSpPr>
        <p:spPr>
          <a:xfrm>
            <a:off x="16031969" y="4770087"/>
            <a:ext cx="1656009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(USP President)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54" name="TextBox 11"/>
          <p:cNvSpPr txBox="1"/>
          <p:nvPr/>
        </p:nvSpPr>
        <p:spPr>
          <a:xfrm>
            <a:off x="15746013" y="9197827"/>
            <a:ext cx="211865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REGION XII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55" name="TextBox 11"/>
          <p:cNvSpPr txBox="1"/>
          <p:nvPr/>
        </p:nvSpPr>
        <p:spPr>
          <a:xfrm>
            <a:off x="15849600" y="8335940"/>
            <a:ext cx="1656009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(SKSU President)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5682" y="2716485"/>
            <a:ext cx="4247749" cy="3843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95604" y="2357562"/>
            <a:ext cx="2119528" cy="1993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0426" y="6080506"/>
            <a:ext cx="1587866" cy="1587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50924" y="2471161"/>
            <a:ext cx="1580500" cy="1580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5212" y="6178116"/>
            <a:ext cx="1470626" cy="14706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0849" y="2471161"/>
            <a:ext cx="1482721" cy="14827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67663" y="6275662"/>
            <a:ext cx="1405041" cy="141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9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6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-1"/>
            <a:ext cx="18288000" cy="3197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36380" y="4237068"/>
            <a:ext cx="2819400" cy="2441474"/>
            <a:chOff x="0" y="0"/>
            <a:chExt cx="4282440" cy="3708400"/>
          </a:xfrm>
          <a:blipFill>
            <a:blip r:embed="rId2"/>
            <a:stretch>
              <a:fillRect/>
            </a:stretch>
          </a:blip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10" name="TextBox 10"/>
          <p:cNvSpPr txBox="1"/>
          <p:nvPr/>
        </p:nvSpPr>
        <p:spPr>
          <a:xfrm>
            <a:off x="-106346" y="6832231"/>
            <a:ext cx="425045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15" dirty="0" smtClean="0">
                <a:solidFill>
                  <a:srgbClr val="FFFFFF"/>
                </a:solidFill>
                <a:latin typeface="Fira Sans Medium"/>
              </a:rPr>
              <a:t> </a:t>
            </a:r>
            <a:r>
              <a:rPr lang="en-US" sz="2400" spc="15" dirty="0" smtClean="0">
                <a:solidFill>
                  <a:srgbClr val="FFFFFF"/>
                </a:solidFill>
                <a:latin typeface="Fira Sans Medium"/>
              </a:rPr>
              <a:t>CHANCELLOR </a:t>
            </a:r>
          </a:p>
          <a:p>
            <a:pPr algn="ctr"/>
            <a:r>
              <a:rPr lang="en-US" sz="2400" spc="15" dirty="0" smtClean="0">
                <a:solidFill>
                  <a:srgbClr val="FFFFFF"/>
                </a:solidFill>
                <a:latin typeface="Fira Sans Medium"/>
              </a:rPr>
              <a:t>DR. RAJESH ARORA</a:t>
            </a:r>
            <a:endParaRPr lang="en-US" sz="24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05162" y="7577910"/>
            <a:ext cx="3435014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India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96954" y="418662"/>
            <a:ext cx="11518846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 b="1" spc="-139" dirty="0" smtClean="0">
                <a:solidFill>
                  <a:srgbClr val="303BAE"/>
                </a:solidFill>
                <a:latin typeface="Fira Sans Medium"/>
              </a:rPr>
              <a:t>PAEPI GLOBAL </a:t>
            </a:r>
            <a:endParaRPr lang="en-US" sz="6999" spc="-139" dirty="0">
              <a:solidFill>
                <a:srgbClr val="E8639C"/>
              </a:solidFill>
              <a:latin typeface="Fira Sans Medium"/>
            </a:endParaRPr>
          </a:p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 spc="-139" dirty="0" smtClean="0">
                <a:solidFill>
                  <a:srgbClr val="E8639C"/>
                </a:solidFill>
                <a:latin typeface="Fira Sans Medium"/>
              </a:rPr>
              <a:t>Special Committee Chairs</a:t>
            </a:r>
            <a:endParaRPr lang="en-US" sz="6999" spc="-139" dirty="0">
              <a:solidFill>
                <a:srgbClr val="E8639C"/>
              </a:solidFill>
              <a:latin typeface="Fira Sans Medium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79905" y="3327729"/>
            <a:ext cx="3277954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b="1" spc="15" dirty="0" smtClean="0">
                <a:solidFill>
                  <a:srgbClr val="0EBDE8"/>
                </a:solidFill>
                <a:latin typeface="Fira Sans Light"/>
              </a:rPr>
              <a:t>Membership</a:t>
            </a:r>
            <a:endParaRPr lang="en-US" sz="3000" b="1" spc="15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21" name="AutoShape 21"/>
          <p:cNvSpPr/>
          <p:nvPr/>
        </p:nvSpPr>
        <p:spPr>
          <a:xfrm rot="-10800000">
            <a:off x="636380" y="1679343"/>
            <a:ext cx="3333347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31" name="Group 3"/>
          <p:cNvGrpSpPr>
            <a:grpSpLocks noChangeAspect="1"/>
          </p:cNvGrpSpPr>
          <p:nvPr/>
        </p:nvGrpSpPr>
        <p:grpSpPr>
          <a:xfrm>
            <a:off x="12432484" y="4122049"/>
            <a:ext cx="2819400" cy="2441474"/>
            <a:chOff x="0" y="0"/>
            <a:chExt cx="4282440" cy="3708400"/>
          </a:xfrm>
          <a:blipFill>
            <a:blip r:embed="rId3"/>
            <a:stretch>
              <a:fillRect/>
            </a:stretch>
          </a:blipFill>
        </p:grpSpPr>
        <p:sp>
          <p:nvSpPr>
            <p:cNvPr id="32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41" name="TextBox 20"/>
          <p:cNvSpPr txBox="1"/>
          <p:nvPr/>
        </p:nvSpPr>
        <p:spPr>
          <a:xfrm>
            <a:off x="12342653" y="3237345"/>
            <a:ext cx="26501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b="1" spc="15" dirty="0" smtClean="0">
                <a:solidFill>
                  <a:srgbClr val="0EBDE8"/>
                </a:solidFill>
                <a:latin typeface="Fira Sans Light"/>
              </a:rPr>
              <a:t>Legal and Policy</a:t>
            </a:r>
            <a:endParaRPr lang="en-US" sz="3000" b="1" spc="15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54" name="TextBox 10"/>
          <p:cNvSpPr txBox="1"/>
          <p:nvPr/>
        </p:nvSpPr>
        <p:spPr>
          <a:xfrm>
            <a:off x="12432485" y="6659070"/>
            <a:ext cx="250055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15" dirty="0" smtClean="0">
                <a:solidFill>
                  <a:srgbClr val="FFFFFF"/>
                </a:solidFill>
                <a:latin typeface="Fira Sans Medium"/>
              </a:rPr>
              <a:t>DR. VIVEK JAIN (Barrister)</a:t>
            </a:r>
            <a:endParaRPr lang="en-US" sz="24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55" name="TextBox 11"/>
          <p:cNvSpPr txBox="1"/>
          <p:nvPr/>
        </p:nvSpPr>
        <p:spPr>
          <a:xfrm>
            <a:off x="12412487" y="7346011"/>
            <a:ext cx="2440820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England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grpSp>
        <p:nvGrpSpPr>
          <p:cNvPr id="56" name="Group 3"/>
          <p:cNvGrpSpPr>
            <a:grpSpLocks noChangeAspect="1"/>
          </p:cNvGrpSpPr>
          <p:nvPr/>
        </p:nvGrpSpPr>
        <p:grpSpPr>
          <a:xfrm>
            <a:off x="15447646" y="4152900"/>
            <a:ext cx="2819400" cy="2441474"/>
            <a:chOff x="0" y="0"/>
            <a:chExt cx="4282440" cy="3708400"/>
          </a:xfrm>
          <a:blipFill>
            <a:blip r:embed="rId4"/>
            <a:stretch>
              <a:fillRect/>
            </a:stretch>
          </a:blipFill>
        </p:grpSpPr>
        <p:sp>
          <p:nvSpPr>
            <p:cNvPr id="57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58" name="TextBox 20"/>
          <p:cNvSpPr txBox="1"/>
          <p:nvPr/>
        </p:nvSpPr>
        <p:spPr>
          <a:xfrm>
            <a:off x="15195828" y="3237345"/>
            <a:ext cx="324675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b="1" spc="15" dirty="0" smtClean="0">
                <a:solidFill>
                  <a:srgbClr val="0EBDE8"/>
                </a:solidFill>
                <a:latin typeface="Fira Sans Light"/>
              </a:rPr>
              <a:t>Technical and Engineering</a:t>
            </a:r>
            <a:endParaRPr lang="en-US" sz="3000" b="1" spc="15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59" name="TextBox 10"/>
          <p:cNvSpPr txBox="1"/>
          <p:nvPr/>
        </p:nvSpPr>
        <p:spPr>
          <a:xfrm>
            <a:off x="15527380" y="6591300"/>
            <a:ext cx="257691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15" dirty="0" smtClean="0">
                <a:solidFill>
                  <a:srgbClr val="FFFFFF"/>
                </a:solidFill>
                <a:latin typeface="Fira Sans Medium"/>
              </a:rPr>
              <a:t>DR. MICHELE FIORINI</a:t>
            </a:r>
            <a:endParaRPr lang="en-US" sz="24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60" name="TextBox 11"/>
          <p:cNvSpPr txBox="1"/>
          <p:nvPr/>
        </p:nvSpPr>
        <p:spPr>
          <a:xfrm>
            <a:off x="15660604" y="7200900"/>
            <a:ext cx="2227021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Roma, Italy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61" name="TextBox 10"/>
          <p:cNvSpPr txBox="1"/>
          <p:nvPr/>
        </p:nvSpPr>
        <p:spPr>
          <a:xfrm>
            <a:off x="2805272" y="8430337"/>
            <a:ext cx="267767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spc="15" dirty="0" smtClean="0">
                <a:solidFill>
                  <a:srgbClr val="FFFFFF"/>
                </a:solidFill>
                <a:latin typeface="Fira Sans Medium"/>
              </a:rPr>
              <a:t>DR. MILABEL ENRIQUEZ-HO</a:t>
            </a:r>
            <a:endParaRPr lang="en-US" sz="24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62" name="TextBox 11"/>
          <p:cNvSpPr txBox="1"/>
          <p:nvPr/>
        </p:nvSpPr>
        <p:spPr>
          <a:xfrm>
            <a:off x="2811431" y="9255098"/>
            <a:ext cx="209042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AACUP Exec. Director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63" name="TextBox 20"/>
          <p:cNvSpPr txBox="1"/>
          <p:nvPr/>
        </p:nvSpPr>
        <p:spPr>
          <a:xfrm>
            <a:off x="4880750" y="3394708"/>
            <a:ext cx="2351201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b="1" spc="15" dirty="0" smtClean="0">
                <a:solidFill>
                  <a:srgbClr val="0EBDE8"/>
                </a:solidFill>
                <a:latin typeface="Fira Sans Light"/>
              </a:rPr>
              <a:t>Publication</a:t>
            </a:r>
            <a:endParaRPr lang="en-US" sz="3000" b="1" spc="15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64" name="TextBox 20"/>
          <p:cNvSpPr txBox="1"/>
          <p:nvPr/>
        </p:nvSpPr>
        <p:spPr>
          <a:xfrm>
            <a:off x="8991600" y="3190641"/>
            <a:ext cx="327497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000" b="1" spc="15" dirty="0" smtClean="0">
                <a:solidFill>
                  <a:srgbClr val="0EBDE8"/>
                </a:solidFill>
                <a:latin typeface="Fira Sans Light"/>
              </a:rPr>
              <a:t>Marine Education &amp; Ocean Literacy</a:t>
            </a:r>
            <a:endParaRPr lang="en-US" sz="3000" b="1" spc="15" dirty="0">
              <a:solidFill>
                <a:srgbClr val="0EBDE8"/>
              </a:solidFill>
              <a:latin typeface="Fira Sans Light"/>
            </a:endParaRPr>
          </a:p>
        </p:txBody>
      </p:sp>
      <p:grpSp>
        <p:nvGrpSpPr>
          <p:cNvPr id="65" name="Group 3"/>
          <p:cNvGrpSpPr>
            <a:grpSpLocks noChangeAspect="1"/>
          </p:cNvGrpSpPr>
          <p:nvPr/>
        </p:nvGrpSpPr>
        <p:grpSpPr>
          <a:xfrm>
            <a:off x="4880750" y="4323165"/>
            <a:ext cx="2819400" cy="2441474"/>
            <a:chOff x="0" y="0"/>
            <a:chExt cx="4282440" cy="3708400"/>
          </a:xfrm>
          <a:blipFill>
            <a:blip r:embed="rId5"/>
            <a:stretch>
              <a:fillRect/>
            </a:stretch>
          </a:blipFill>
        </p:grpSpPr>
        <p:sp>
          <p:nvSpPr>
            <p:cNvPr id="66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67" name="TextBox 10"/>
          <p:cNvSpPr txBox="1"/>
          <p:nvPr/>
        </p:nvSpPr>
        <p:spPr>
          <a:xfrm>
            <a:off x="4880751" y="6860186"/>
            <a:ext cx="304604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15" dirty="0" smtClean="0">
                <a:solidFill>
                  <a:srgbClr val="FFFFFF"/>
                </a:solidFill>
                <a:latin typeface="Fira Sans Medium"/>
              </a:rPr>
              <a:t>DR. DJUWARI</a:t>
            </a:r>
          </a:p>
          <a:p>
            <a:pPr algn="ctr"/>
            <a:r>
              <a:rPr lang="en-US" sz="2400" spc="15" dirty="0" smtClean="0">
                <a:solidFill>
                  <a:srgbClr val="FFFFFF"/>
                </a:solidFill>
                <a:latin typeface="Fira Sans Medium"/>
              </a:rPr>
              <a:t>(President, IASPER)</a:t>
            </a:r>
            <a:endParaRPr lang="en-US" sz="24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68" name="TextBox 11"/>
          <p:cNvSpPr txBox="1"/>
          <p:nvPr/>
        </p:nvSpPr>
        <p:spPr>
          <a:xfrm>
            <a:off x="5039728" y="7598850"/>
            <a:ext cx="2628019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Surabaya, Indonesia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grpSp>
        <p:nvGrpSpPr>
          <p:cNvPr id="69" name="Group 3"/>
          <p:cNvGrpSpPr>
            <a:grpSpLocks noChangeAspect="1"/>
          </p:cNvGrpSpPr>
          <p:nvPr/>
        </p:nvGrpSpPr>
        <p:grpSpPr>
          <a:xfrm>
            <a:off x="9144000" y="4119098"/>
            <a:ext cx="2819400" cy="2441474"/>
            <a:chOff x="0" y="0"/>
            <a:chExt cx="4282440" cy="3708400"/>
          </a:xfrm>
          <a:blipFill>
            <a:blip r:embed="rId6"/>
            <a:stretch>
              <a:fillRect/>
            </a:stretch>
          </a:blipFill>
        </p:grpSpPr>
        <p:sp>
          <p:nvSpPr>
            <p:cNvPr id="70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71" name="TextBox 10"/>
          <p:cNvSpPr txBox="1"/>
          <p:nvPr/>
        </p:nvSpPr>
        <p:spPr>
          <a:xfrm>
            <a:off x="9350198" y="6656119"/>
            <a:ext cx="299257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15" dirty="0" smtClean="0">
                <a:solidFill>
                  <a:srgbClr val="FFFFFF"/>
                </a:solidFill>
                <a:latin typeface="Fira Sans Medium"/>
              </a:rPr>
              <a:t> DR. TSUYOSHI SASAKI (</a:t>
            </a:r>
            <a:r>
              <a:rPr lang="en-US" spc="15" dirty="0" smtClean="0">
                <a:solidFill>
                  <a:srgbClr val="FFFFFF"/>
                </a:solidFill>
                <a:latin typeface="Fira Sans Medium"/>
              </a:rPr>
              <a:t>President, AMEA</a:t>
            </a:r>
            <a:r>
              <a:rPr lang="en-US" sz="2400" spc="15" dirty="0" smtClean="0">
                <a:solidFill>
                  <a:srgbClr val="FFFFFF"/>
                </a:solidFill>
                <a:latin typeface="Fira Sans Medium"/>
              </a:rPr>
              <a:t>)</a:t>
            </a:r>
            <a:endParaRPr lang="en-US" sz="24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72" name="TextBox 11"/>
          <p:cNvSpPr txBox="1"/>
          <p:nvPr/>
        </p:nvSpPr>
        <p:spPr>
          <a:xfrm>
            <a:off x="9646386" y="7322572"/>
            <a:ext cx="2227021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Tokyo, Japan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73" name="TextBox 10"/>
          <p:cNvSpPr txBox="1"/>
          <p:nvPr/>
        </p:nvSpPr>
        <p:spPr>
          <a:xfrm>
            <a:off x="12136846" y="8228994"/>
            <a:ext cx="183696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15" dirty="0" smtClean="0">
                <a:solidFill>
                  <a:srgbClr val="FFFFFF"/>
                </a:solidFill>
                <a:latin typeface="Fira Sans Medium"/>
              </a:rPr>
              <a:t>DR. JIMMY T. MASAGCA</a:t>
            </a:r>
            <a:endParaRPr lang="en-US" sz="24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74" name="TextBox 11"/>
          <p:cNvSpPr txBox="1"/>
          <p:nvPr/>
        </p:nvSpPr>
        <p:spPr>
          <a:xfrm>
            <a:off x="12115800" y="8901470"/>
            <a:ext cx="178032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000" b="1" spc="10" dirty="0" err="1" smtClean="0">
                <a:solidFill>
                  <a:srgbClr val="FFC000"/>
                </a:solidFill>
                <a:latin typeface="Fira Sans Light"/>
              </a:rPr>
              <a:t>Catanduanes</a:t>
            </a: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 State University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grpSp>
        <p:nvGrpSpPr>
          <p:cNvPr id="75" name="Group 3"/>
          <p:cNvGrpSpPr>
            <a:grpSpLocks noChangeAspect="1"/>
          </p:cNvGrpSpPr>
          <p:nvPr/>
        </p:nvGrpSpPr>
        <p:grpSpPr>
          <a:xfrm>
            <a:off x="9601200" y="7790260"/>
            <a:ext cx="2628716" cy="2276350"/>
            <a:chOff x="0" y="0"/>
            <a:chExt cx="4282440" cy="3708400"/>
          </a:xfrm>
          <a:blipFill>
            <a:blip r:embed="rId7"/>
            <a:stretch>
              <a:fillRect/>
            </a:stretch>
          </a:blipFill>
        </p:grpSpPr>
        <p:sp>
          <p:nvSpPr>
            <p:cNvPr id="76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77" name="TextBox 10"/>
          <p:cNvSpPr txBox="1"/>
          <p:nvPr/>
        </p:nvSpPr>
        <p:spPr>
          <a:xfrm>
            <a:off x="3257721" y="12405749"/>
            <a:ext cx="425045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15" dirty="0" smtClean="0">
                <a:solidFill>
                  <a:srgbClr val="FFFFFF"/>
                </a:solidFill>
                <a:latin typeface="Fira Sans Medium"/>
              </a:rPr>
              <a:t>DR. MILABEL ENRIQUEZ-HO</a:t>
            </a:r>
            <a:endParaRPr lang="en-US" sz="2400" spc="15" dirty="0">
              <a:solidFill>
                <a:srgbClr val="FFFFFF"/>
              </a:solidFill>
              <a:latin typeface="Fira Sans Medium"/>
            </a:endParaRPr>
          </a:p>
        </p:txBody>
      </p:sp>
      <p:grpSp>
        <p:nvGrpSpPr>
          <p:cNvPr id="79" name="Group 3"/>
          <p:cNvGrpSpPr>
            <a:grpSpLocks noChangeAspect="1"/>
          </p:cNvGrpSpPr>
          <p:nvPr/>
        </p:nvGrpSpPr>
        <p:grpSpPr>
          <a:xfrm>
            <a:off x="228600" y="8080096"/>
            <a:ext cx="2518488" cy="2180898"/>
            <a:chOff x="0" y="0"/>
            <a:chExt cx="4282440" cy="3708400"/>
          </a:xfrm>
          <a:blipFill>
            <a:blip r:embed="rId8"/>
            <a:stretch>
              <a:fillRect/>
            </a:stretch>
          </a:blipFill>
        </p:grpSpPr>
        <p:sp>
          <p:nvSpPr>
            <p:cNvPr id="80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50" name="Group 3"/>
          <p:cNvGrpSpPr>
            <a:grpSpLocks noChangeAspect="1"/>
          </p:cNvGrpSpPr>
          <p:nvPr/>
        </p:nvGrpSpPr>
        <p:grpSpPr>
          <a:xfrm>
            <a:off x="4876800" y="8036880"/>
            <a:ext cx="2518488" cy="2180898"/>
            <a:chOff x="0" y="0"/>
            <a:chExt cx="4282440" cy="3708400"/>
          </a:xfrm>
          <a:blipFill>
            <a:blip r:embed="rId9"/>
            <a:stretch>
              <a:fillRect/>
            </a:stretch>
          </a:blipFill>
        </p:grpSpPr>
        <p:sp>
          <p:nvSpPr>
            <p:cNvPr id="51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52" name="TextBox 10"/>
          <p:cNvSpPr txBox="1"/>
          <p:nvPr/>
        </p:nvSpPr>
        <p:spPr>
          <a:xfrm>
            <a:off x="7467600" y="8324250"/>
            <a:ext cx="209658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spc="15" dirty="0" smtClean="0">
                <a:solidFill>
                  <a:srgbClr val="FFFFFF"/>
                </a:solidFill>
                <a:latin typeface="Fira Sans Medium"/>
              </a:rPr>
              <a:t>DR. MARIE PAZ E. MORALES</a:t>
            </a:r>
            <a:endParaRPr lang="en-US" sz="24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53" name="TextBox 11"/>
          <p:cNvSpPr txBox="1"/>
          <p:nvPr/>
        </p:nvSpPr>
        <p:spPr>
          <a:xfrm>
            <a:off x="7473759" y="9149011"/>
            <a:ext cx="209042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Chair, NRCP Division 1</a:t>
            </a:r>
          </a:p>
          <a:p>
            <a:pPr marL="0" lvl="0" indent="0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PNU Director , Pub Office 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64346" y="7764467"/>
            <a:ext cx="2627604" cy="2274005"/>
          </a:xfrm>
          <a:prstGeom prst="rect">
            <a:avLst/>
          </a:prstGeom>
        </p:spPr>
      </p:pic>
      <p:sp>
        <p:nvSpPr>
          <p:cNvPr id="47" name="TextBox 10"/>
          <p:cNvSpPr txBox="1"/>
          <p:nvPr/>
        </p:nvSpPr>
        <p:spPr>
          <a:xfrm>
            <a:off x="16230599" y="7848282"/>
            <a:ext cx="187369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15" dirty="0" smtClean="0">
                <a:solidFill>
                  <a:srgbClr val="FFFFFF"/>
                </a:solidFill>
                <a:latin typeface="Fira Sans Medium"/>
              </a:rPr>
              <a:t>DR. </a:t>
            </a:r>
            <a:r>
              <a:rPr lang="en-US" sz="2400" spc="15" dirty="0" err="1" smtClean="0">
                <a:solidFill>
                  <a:srgbClr val="FFFFFF"/>
                </a:solidFill>
                <a:latin typeface="Fira Sans Medium"/>
              </a:rPr>
              <a:t>Charlito</a:t>
            </a:r>
            <a:r>
              <a:rPr lang="en-US" sz="2400" spc="15" dirty="0" smtClean="0">
                <a:solidFill>
                  <a:srgbClr val="FFFFFF"/>
                </a:solidFill>
                <a:latin typeface="Fira Sans Medium"/>
              </a:rPr>
              <a:t> P. </a:t>
            </a:r>
            <a:r>
              <a:rPr lang="en-US" sz="2400" spc="15" dirty="0" err="1" smtClean="0">
                <a:solidFill>
                  <a:srgbClr val="FFFFFF"/>
                </a:solidFill>
                <a:latin typeface="Fira Sans Medium"/>
              </a:rPr>
              <a:t>Cadag</a:t>
            </a:r>
            <a:endParaRPr lang="en-US" sz="24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48" name="TextBox 11"/>
          <p:cNvSpPr txBox="1"/>
          <p:nvPr/>
        </p:nvSpPr>
        <p:spPr>
          <a:xfrm>
            <a:off x="16360090" y="8559784"/>
            <a:ext cx="178032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President </a:t>
            </a:r>
            <a:r>
              <a:rPr lang="en-US" sz="2000" b="1" spc="10" dirty="0" err="1" smtClean="0">
                <a:solidFill>
                  <a:srgbClr val="FFC000"/>
                </a:solidFill>
                <a:latin typeface="Fira Sans Light"/>
              </a:rPr>
              <a:t>Camarines</a:t>
            </a: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 </a:t>
            </a: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Sur Polytechnic Colleges 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/>
          <a:srcRect l="17806" r="-22348"/>
          <a:stretch/>
        </p:blipFill>
        <p:spPr>
          <a:xfrm>
            <a:off x="14884736" y="8101425"/>
            <a:ext cx="1507214" cy="160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0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6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-1"/>
            <a:ext cx="18288000" cy="3197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066800" y="3679700"/>
            <a:ext cx="5431955" cy="4024155"/>
            <a:chOff x="0" y="0"/>
            <a:chExt cx="4282440" cy="3708400"/>
          </a:xfrm>
          <a:blipFill>
            <a:blip r:embed="rId2"/>
            <a:stretch>
              <a:fillRect/>
            </a:stretch>
          </a:blip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10" name="TextBox 10"/>
          <p:cNvSpPr txBox="1"/>
          <p:nvPr/>
        </p:nvSpPr>
        <p:spPr>
          <a:xfrm>
            <a:off x="2899709" y="7909081"/>
            <a:ext cx="376231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15" dirty="0" smtClean="0">
                <a:solidFill>
                  <a:srgbClr val="FFFFFF"/>
                </a:solidFill>
                <a:latin typeface="Fira Sans Medium"/>
              </a:rPr>
              <a:t>PROF. BHARAT SONI, PhD</a:t>
            </a:r>
            <a:endParaRPr lang="en-US" sz="24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664373" y="8947008"/>
            <a:ext cx="3771677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USA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96954" y="418662"/>
            <a:ext cx="11518846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 b="1" spc="-139" dirty="0" smtClean="0">
                <a:solidFill>
                  <a:srgbClr val="303BAE"/>
                </a:solidFill>
                <a:latin typeface="Fira Sans Medium"/>
              </a:rPr>
              <a:t>PAEPI GLOBAL </a:t>
            </a:r>
            <a:endParaRPr lang="en-US" sz="6999" spc="-139" dirty="0">
              <a:solidFill>
                <a:srgbClr val="E8639C"/>
              </a:solidFill>
              <a:latin typeface="Fira Sans Medium"/>
            </a:endParaRPr>
          </a:p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 spc="-139" dirty="0" smtClean="0">
                <a:solidFill>
                  <a:srgbClr val="E8639C"/>
                </a:solidFill>
                <a:latin typeface="Fira Sans Medium"/>
              </a:rPr>
              <a:t>Board of Advisers</a:t>
            </a:r>
            <a:endParaRPr lang="en-US" sz="6999" spc="-139" dirty="0">
              <a:solidFill>
                <a:srgbClr val="E8639C"/>
              </a:solidFill>
              <a:latin typeface="Fira Sans Medium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647301" y="8185959"/>
            <a:ext cx="427406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 spc="15" dirty="0" smtClean="0">
                <a:solidFill>
                  <a:srgbClr val="0EBDE8"/>
                </a:solidFill>
                <a:latin typeface="Fira Sans Light"/>
              </a:rPr>
              <a:t>President/CEO </a:t>
            </a:r>
          </a:p>
          <a:p>
            <a:pPr algn="ctr"/>
            <a:r>
              <a:rPr lang="en-US" sz="2400" b="1" spc="15" dirty="0" smtClean="0">
                <a:solidFill>
                  <a:srgbClr val="0EBDE8"/>
                </a:solidFill>
                <a:latin typeface="Fira Sans Light"/>
              </a:rPr>
              <a:t>Global Linkage and Alliance</a:t>
            </a:r>
            <a:endParaRPr lang="en-US" sz="2400" b="1" spc="15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21" name="AutoShape 21"/>
          <p:cNvSpPr/>
          <p:nvPr/>
        </p:nvSpPr>
        <p:spPr>
          <a:xfrm rot="-10800000">
            <a:off x="636380" y="1679343"/>
            <a:ext cx="3333347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77" name="TextBox 10"/>
          <p:cNvSpPr txBox="1"/>
          <p:nvPr/>
        </p:nvSpPr>
        <p:spPr>
          <a:xfrm>
            <a:off x="3257721" y="12405749"/>
            <a:ext cx="425045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15" dirty="0" smtClean="0">
                <a:solidFill>
                  <a:srgbClr val="FFFFFF"/>
                </a:solidFill>
                <a:latin typeface="Fira Sans Medium"/>
              </a:rPr>
              <a:t>DR. MILABEL ENRIQUEZ-HO</a:t>
            </a:r>
            <a:endParaRPr lang="en-US" sz="24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78" name="TextBox 11"/>
          <p:cNvSpPr txBox="1"/>
          <p:nvPr/>
        </p:nvSpPr>
        <p:spPr>
          <a:xfrm>
            <a:off x="3516466" y="12738216"/>
            <a:ext cx="3690621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AACUP Exec. Director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81" name="TextBox 10"/>
          <p:cNvSpPr txBox="1"/>
          <p:nvPr/>
        </p:nvSpPr>
        <p:spPr>
          <a:xfrm>
            <a:off x="10294710" y="12434432"/>
            <a:ext cx="3529152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15" dirty="0" smtClean="0">
                <a:solidFill>
                  <a:srgbClr val="FFFFFF"/>
                </a:solidFill>
                <a:latin typeface="Fira Sans Medium"/>
              </a:rPr>
              <a:t>PROF. JIMMY T. MASAGCA</a:t>
            </a:r>
            <a:endParaRPr lang="en-US" sz="24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82" name="TextBox 11"/>
          <p:cNvSpPr txBox="1"/>
          <p:nvPr/>
        </p:nvSpPr>
        <p:spPr>
          <a:xfrm>
            <a:off x="10311507" y="12714945"/>
            <a:ext cx="3506469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err="1" smtClean="0">
                <a:solidFill>
                  <a:srgbClr val="FFC000"/>
                </a:solidFill>
                <a:latin typeface="Fira Sans Light"/>
              </a:rPr>
              <a:t>Catanduanes</a:t>
            </a: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 State University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47" name="TextBox 10"/>
          <p:cNvSpPr txBox="1"/>
          <p:nvPr/>
        </p:nvSpPr>
        <p:spPr>
          <a:xfrm>
            <a:off x="8792663" y="7738558"/>
            <a:ext cx="588290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15" dirty="0" smtClean="0">
                <a:solidFill>
                  <a:srgbClr val="FFFFFF"/>
                </a:solidFill>
                <a:latin typeface="Fira Sans Medium"/>
              </a:rPr>
              <a:t>VADM EDUARDO MA R SANTOS, AFP (RET)</a:t>
            </a:r>
            <a:endParaRPr lang="en-US" sz="24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48" name="TextBox 11"/>
          <p:cNvSpPr txBox="1"/>
          <p:nvPr/>
        </p:nvSpPr>
        <p:spPr>
          <a:xfrm>
            <a:off x="8944136" y="8947008"/>
            <a:ext cx="5882905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PHILIPPINES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49" name="TextBox 20"/>
          <p:cNvSpPr txBox="1"/>
          <p:nvPr/>
        </p:nvSpPr>
        <p:spPr>
          <a:xfrm>
            <a:off x="8792663" y="8089234"/>
            <a:ext cx="609600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 spc="15" dirty="0" smtClean="0">
                <a:solidFill>
                  <a:srgbClr val="0EBDE8"/>
                </a:solidFill>
                <a:latin typeface="Fira Sans Light"/>
              </a:rPr>
              <a:t>President, </a:t>
            </a:r>
          </a:p>
          <a:p>
            <a:pPr algn="ctr"/>
            <a:r>
              <a:rPr lang="en-US" sz="2400" b="1" spc="15" dirty="0" smtClean="0">
                <a:solidFill>
                  <a:srgbClr val="0EBDE8"/>
                </a:solidFill>
                <a:latin typeface="Fira Sans Light"/>
              </a:rPr>
              <a:t>Maritime Academy of Asia and the Pacific</a:t>
            </a:r>
            <a:endParaRPr lang="en-US" sz="2400" b="1" spc="15" dirty="0">
              <a:solidFill>
                <a:srgbClr val="0EBDE8"/>
              </a:solidFill>
              <a:latin typeface="Fira Sans Light"/>
            </a:endParaRPr>
          </a:p>
        </p:txBody>
      </p:sp>
      <p:grpSp>
        <p:nvGrpSpPr>
          <p:cNvPr id="50" name="Group 3"/>
          <p:cNvGrpSpPr>
            <a:grpSpLocks noChangeAspect="1"/>
          </p:cNvGrpSpPr>
          <p:nvPr/>
        </p:nvGrpSpPr>
        <p:grpSpPr>
          <a:xfrm>
            <a:off x="9043019" y="3568483"/>
            <a:ext cx="5334000" cy="4014947"/>
            <a:chOff x="0" y="0"/>
            <a:chExt cx="4282440" cy="3708400"/>
          </a:xfrm>
          <a:blipFill>
            <a:blip r:embed="rId3"/>
            <a:stretch>
              <a:fillRect/>
            </a:stretch>
          </a:blipFill>
        </p:grpSpPr>
        <p:sp>
          <p:nvSpPr>
            <p:cNvPr id="51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572" y="3657315"/>
            <a:ext cx="2819400" cy="1429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50464" y="3499716"/>
            <a:ext cx="1809278" cy="161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7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4026"/>
          <a:stretch>
            <a:fillRect/>
          </a:stretch>
        </p:blipFill>
        <p:spPr>
          <a:xfrm flipH="1">
            <a:off x="-330543" y="7627037"/>
            <a:ext cx="6941358" cy="396328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90600" y="201111"/>
            <a:ext cx="7254058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11500" spc="-139" dirty="0" smtClean="0">
                <a:solidFill>
                  <a:srgbClr val="1836B2"/>
                </a:solidFill>
                <a:latin typeface="Fira Sans Medium"/>
              </a:rPr>
              <a:t>P-A-E-P-I</a:t>
            </a:r>
            <a:endParaRPr lang="en-US" sz="11500" spc="-139" dirty="0">
              <a:solidFill>
                <a:srgbClr val="1836B2"/>
              </a:solidFill>
              <a:latin typeface="Fira Sans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818818" y="939775"/>
            <a:ext cx="9392982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000" spc="15" dirty="0" smtClean="0">
                <a:solidFill>
                  <a:srgbClr val="1836B2"/>
                </a:solidFill>
                <a:latin typeface="Arial Black" panose="020B0A04020102020204" pitchFamily="34" charset="0"/>
              </a:rPr>
              <a:t>Productivity</a:t>
            </a:r>
            <a:r>
              <a:rPr lang="en-US" sz="3000" b="1" spc="15" dirty="0" smtClean="0">
                <a:solidFill>
                  <a:srgbClr val="303BAE"/>
                </a:solidFill>
                <a:latin typeface="Arial Black" panose="020B0A04020102020204" pitchFamily="34" charset="0"/>
              </a:rPr>
              <a:t> </a:t>
            </a:r>
            <a:r>
              <a:rPr lang="en-US" sz="3000" b="1" spc="15" dirty="0" smtClean="0">
                <a:solidFill>
                  <a:srgbClr val="303BAE"/>
                </a:solidFill>
                <a:latin typeface="Fira Sans Light"/>
              </a:rPr>
              <a:t>(Commitment to Action &amp; Outputs)</a:t>
            </a:r>
            <a:endParaRPr lang="en-US" sz="3000" b="1" spc="15" dirty="0">
              <a:solidFill>
                <a:srgbClr val="303BAE"/>
              </a:solidFill>
              <a:latin typeface="Fira Sans Ligh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8402725"/>
            <a:ext cx="1577890" cy="163361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105955" y="176903"/>
            <a:ext cx="66057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spc="-139" dirty="0">
                <a:solidFill>
                  <a:srgbClr val="E8639C"/>
                </a:solidFill>
                <a:latin typeface="Fira Sans Medium"/>
              </a:rPr>
              <a:t>CORPORATE VALUES AND </a:t>
            </a:r>
            <a:r>
              <a:rPr lang="en-US" sz="3600" spc="-139" dirty="0" smtClean="0">
                <a:solidFill>
                  <a:srgbClr val="E8639C"/>
                </a:solidFill>
                <a:latin typeface="Fira Sans Medium"/>
              </a:rPr>
              <a:t>ETHICS</a:t>
            </a:r>
          </a:p>
          <a:p>
            <a:pPr>
              <a:spcBef>
                <a:spcPct val="0"/>
              </a:spcBef>
            </a:pPr>
            <a:endParaRPr lang="en-US" sz="5400" spc="-139" dirty="0">
              <a:solidFill>
                <a:srgbClr val="E8639C"/>
              </a:solidFill>
              <a:latin typeface="Fira Sans Medium"/>
            </a:endParaRPr>
          </a:p>
        </p:txBody>
      </p:sp>
      <p:sp>
        <p:nvSpPr>
          <p:cNvPr id="24" name="Google Shape;595;p22"/>
          <p:cNvSpPr>
            <a:spLocks noChangeArrowheads="1"/>
          </p:cNvSpPr>
          <p:nvPr/>
        </p:nvSpPr>
        <p:spPr bwMode="auto">
          <a:xfrm>
            <a:off x="7780398" y="1091956"/>
            <a:ext cx="822325" cy="822325"/>
          </a:xfrm>
          <a:prstGeom prst="ellipse">
            <a:avLst/>
          </a:prstGeom>
          <a:solidFill>
            <a:srgbClr val="303BAE"/>
          </a:solidFill>
          <a:ln>
            <a:noFill/>
          </a:ln>
          <a:extLst/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 dirty="0">
              <a:solidFill>
                <a:srgbClr val="303BAE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35959" y="985110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TextBox 7"/>
          <p:cNvSpPr txBox="1"/>
          <p:nvPr/>
        </p:nvSpPr>
        <p:spPr>
          <a:xfrm>
            <a:off x="8703278" y="2306882"/>
            <a:ext cx="943232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000" b="1" spc="15" dirty="0" smtClean="0">
                <a:solidFill>
                  <a:srgbClr val="303BAE"/>
                </a:solidFill>
                <a:latin typeface="Arial Black" panose="020B0A04020102020204" pitchFamily="34" charset="0"/>
              </a:rPr>
              <a:t>Accountability</a:t>
            </a:r>
            <a:r>
              <a:rPr lang="en-US" sz="3000" b="1" spc="15" dirty="0">
                <a:solidFill>
                  <a:srgbClr val="303BAE"/>
                </a:solidFill>
                <a:latin typeface="Fira Sans Light"/>
              </a:rPr>
              <a:t> </a:t>
            </a:r>
            <a:r>
              <a:rPr lang="en-US" sz="3000" b="1" spc="15" dirty="0" smtClean="0">
                <a:solidFill>
                  <a:srgbClr val="303BAE"/>
                </a:solidFill>
                <a:latin typeface="Fira Sans Light"/>
              </a:rPr>
              <a:t>(Responsible,  Transparency </a:t>
            </a:r>
            <a:r>
              <a:rPr lang="en-US" sz="3000" b="1" spc="15" dirty="0">
                <a:solidFill>
                  <a:srgbClr val="303BAE"/>
                </a:solidFill>
                <a:latin typeface="Fira Sans Light"/>
              </a:rPr>
              <a:t>&amp;</a:t>
            </a:r>
            <a:r>
              <a:rPr lang="en-US" sz="3000" b="1" spc="15" dirty="0" smtClean="0">
                <a:solidFill>
                  <a:srgbClr val="303BAE"/>
                </a:solidFill>
                <a:latin typeface="Fira Sans Light"/>
              </a:rPr>
              <a:t> Teamwork for good governance)</a:t>
            </a:r>
          </a:p>
          <a:p>
            <a:endParaRPr lang="en-US" sz="3000" b="1" spc="15" dirty="0">
              <a:solidFill>
                <a:srgbClr val="303BAE"/>
              </a:solidFill>
              <a:latin typeface="Fira Sans Light"/>
            </a:endParaRPr>
          </a:p>
          <a:p>
            <a:endParaRPr lang="en-US" sz="3000" b="1" spc="15" dirty="0">
              <a:solidFill>
                <a:srgbClr val="303BAE"/>
              </a:solidFill>
              <a:latin typeface="Fira Sans Light"/>
            </a:endParaRPr>
          </a:p>
        </p:txBody>
      </p:sp>
      <p:sp>
        <p:nvSpPr>
          <p:cNvPr id="29" name="Google Shape;595;p22"/>
          <p:cNvSpPr>
            <a:spLocks noChangeArrowheads="1"/>
          </p:cNvSpPr>
          <p:nvPr/>
        </p:nvSpPr>
        <p:spPr bwMode="auto">
          <a:xfrm>
            <a:off x="7780397" y="2593874"/>
            <a:ext cx="822325" cy="822325"/>
          </a:xfrm>
          <a:prstGeom prst="ellipse">
            <a:avLst/>
          </a:prstGeom>
          <a:solidFill>
            <a:srgbClr val="303BAE"/>
          </a:solidFill>
          <a:ln>
            <a:noFill/>
          </a:ln>
          <a:extLst/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 dirty="0">
              <a:solidFill>
                <a:srgbClr val="9D47B6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914317" y="2496790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TextBox 7"/>
          <p:cNvSpPr txBox="1"/>
          <p:nvPr/>
        </p:nvSpPr>
        <p:spPr>
          <a:xfrm>
            <a:off x="8818818" y="3655107"/>
            <a:ext cx="924058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000" b="1" spc="15" dirty="0" smtClean="0">
                <a:solidFill>
                  <a:srgbClr val="303BAE"/>
                </a:solidFill>
                <a:latin typeface="Arial Black" panose="020B0A04020102020204" pitchFamily="34" charset="0"/>
              </a:rPr>
              <a:t>Ethical Conduct </a:t>
            </a:r>
            <a:r>
              <a:rPr lang="en-US" sz="3000" b="1" spc="15" dirty="0" smtClean="0">
                <a:solidFill>
                  <a:srgbClr val="303BAE"/>
                </a:solidFill>
                <a:latin typeface="Fira Sans Light"/>
              </a:rPr>
              <a:t>(Principled,  Decent , Just and </a:t>
            </a:r>
            <a:r>
              <a:rPr lang="en-US" sz="3000" b="1" spc="15" dirty="0">
                <a:solidFill>
                  <a:srgbClr val="303BAE"/>
                </a:solidFill>
                <a:latin typeface="Fira Sans Light"/>
              </a:rPr>
              <a:t> </a:t>
            </a:r>
            <a:r>
              <a:rPr lang="en-US" sz="3000" b="1" spc="15" dirty="0" smtClean="0">
                <a:solidFill>
                  <a:srgbClr val="303BAE"/>
                </a:solidFill>
                <a:latin typeface="Fira Sans Light"/>
              </a:rPr>
              <a:t>proper action &amp;  professionalism at all times )</a:t>
            </a:r>
            <a:endParaRPr lang="en-US" sz="3000" b="1" spc="15" dirty="0">
              <a:solidFill>
                <a:srgbClr val="303BAE"/>
              </a:solidFill>
              <a:latin typeface="Fira Sans Light"/>
            </a:endParaRPr>
          </a:p>
        </p:txBody>
      </p:sp>
      <p:sp>
        <p:nvSpPr>
          <p:cNvPr id="32" name="Google Shape;595;p22"/>
          <p:cNvSpPr>
            <a:spLocks noChangeArrowheads="1"/>
          </p:cNvSpPr>
          <p:nvPr/>
        </p:nvSpPr>
        <p:spPr bwMode="auto">
          <a:xfrm>
            <a:off x="7738101" y="3847262"/>
            <a:ext cx="892998" cy="822325"/>
          </a:xfrm>
          <a:prstGeom prst="ellipse">
            <a:avLst/>
          </a:prstGeom>
          <a:solidFill>
            <a:srgbClr val="303BAE"/>
          </a:solidFill>
          <a:ln>
            <a:noFill/>
          </a:ln>
          <a:extLst/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 dirty="0">
              <a:solidFill>
                <a:srgbClr val="9D47B6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877901" y="3779161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4" name="TextBox 7"/>
          <p:cNvSpPr txBox="1"/>
          <p:nvPr/>
        </p:nvSpPr>
        <p:spPr>
          <a:xfrm>
            <a:off x="8818818" y="5123341"/>
            <a:ext cx="529676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000" b="1" spc="15" dirty="0" smtClean="0">
                <a:solidFill>
                  <a:srgbClr val="303BAE"/>
                </a:solidFill>
                <a:latin typeface="Arial Black" panose="020B0A04020102020204" pitchFamily="34" charset="0"/>
              </a:rPr>
              <a:t>Pride </a:t>
            </a:r>
            <a:r>
              <a:rPr lang="en-US" sz="3000" b="1" spc="15" dirty="0">
                <a:solidFill>
                  <a:srgbClr val="303BAE"/>
                </a:solidFill>
                <a:latin typeface="Fira Sans Light"/>
              </a:rPr>
              <a:t>(</a:t>
            </a:r>
            <a:r>
              <a:rPr lang="en-US" sz="3000" b="1" spc="15" dirty="0" smtClean="0">
                <a:solidFill>
                  <a:srgbClr val="303BAE"/>
                </a:solidFill>
                <a:latin typeface="Fira Sans Light"/>
              </a:rPr>
              <a:t>Consistent as PAEPI Member (</a:t>
            </a:r>
            <a:r>
              <a:rPr lang="en-US" sz="3000" b="1" spc="15" dirty="0" err="1" smtClean="0">
                <a:solidFill>
                  <a:srgbClr val="303BAE"/>
                </a:solidFill>
                <a:latin typeface="Fira Sans Light"/>
              </a:rPr>
              <a:t>PAEPIan</a:t>
            </a:r>
            <a:r>
              <a:rPr lang="en-US" sz="3000" b="1" spc="15" dirty="0" smtClean="0">
                <a:solidFill>
                  <a:srgbClr val="303BAE"/>
                </a:solidFill>
                <a:latin typeface="Fira Sans Light"/>
              </a:rPr>
              <a:t>) in Good Standing)</a:t>
            </a:r>
          </a:p>
          <a:p>
            <a:endParaRPr lang="en-US" sz="3000" b="1" spc="15" dirty="0">
              <a:solidFill>
                <a:srgbClr val="303BAE"/>
              </a:solidFill>
              <a:latin typeface="Fira Sans Light"/>
            </a:endParaRPr>
          </a:p>
        </p:txBody>
      </p:sp>
      <p:sp>
        <p:nvSpPr>
          <p:cNvPr id="35" name="Google Shape;595;p22"/>
          <p:cNvSpPr>
            <a:spLocks noChangeArrowheads="1"/>
          </p:cNvSpPr>
          <p:nvPr/>
        </p:nvSpPr>
        <p:spPr bwMode="auto">
          <a:xfrm>
            <a:off x="7751417" y="5302553"/>
            <a:ext cx="822325" cy="822325"/>
          </a:xfrm>
          <a:prstGeom prst="ellipse">
            <a:avLst/>
          </a:prstGeom>
          <a:solidFill>
            <a:srgbClr val="303BAE"/>
          </a:solidFill>
          <a:ln>
            <a:noFill/>
          </a:ln>
          <a:extLst/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 dirty="0">
              <a:solidFill>
                <a:srgbClr val="9D47B6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950975" y="5202895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7" name="TextBox 7"/>
          <p:cNvSpPr txBox="1"/>
          <p:nvPr/>
        </p:nvSpPr>
        <p:spPr>
          <a:xfrm>
            <a:off x="8818818" y="6591575"/>
            <a:ext cx="427011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000" b="1" spc="15" dirty="0" smtClean="0">
                <a:solidFill>
                  <a:srgbClr val="303BAE"/>
                </a:solidFill>
                <a:latin typeface="Arial Black" panose="020B0A04020102020204" pitchFamily="34" charset="0"/>
              </a:rPr>
              <a:t>Integrity (</a:t>
            </a:r>
            <a:r>
              <a:rPr lang="en-US" sz="3000" spc="15" dirty="0" smtClean="0">
                <a:solidFill>
                  <a:srgbClr val="303BAE"/>
                </a:solidFill>
                <a:latin typeface="Fira Sans Light"/>
              </a:rPr>
              <a:t>Reliable , Honorable </a:t>
            </a:r>
            <a:r>
              <a:rPr lang="en-US" sz="3000" spc="15" dirty="0">
                <a:solidFill>
                  <a:srgbClr val="303BAE"/>
                </a:solidFill>
                <a:latin typeface="Fira Sans Light"/>
              </a:rPr>
              <a:t>&amp;</a:t>
            </a:r>
            <a:r>
              <a:rPr lang="en-US" sz="3000" spc="15" dirty="0" smtClean="0">
                <a:solidFill>
                  <a:srgbClr val="303BAE"/>
                </a:solidFill>
                <a:latin typeface="Fira Sans Light"/>
              </a:rPr>
              <a:t> Honest)</a:t>
            </a:r>
            <a:endParaRPr lang="en-US" sz="3000" b="1" spc="15" dirty="0">
              <a:solidFill>
                <a:srgbClr val="303BAE"/>
              </a:solidFill>
              <a:latin typeface="Fira Sans Light"/>
            </a:endParaRPr>
          </a:p>
        </p:txBody>
      </p:sp>
      <p:sp>
        <p:nvSpPr>
          <p:cNvPr id="38" name="Google Shape;595;p22"/>
          <p:cNvSpPr>
            <a:spLocks noChangeArrowheads="1"/>
          </p:cNvSpPr>
          <p:nvPr/>
        </p:nvSpPr>
        <p:spPr bwMode="auto">
          <a:xfrm>
            <a:off x="7836779" y="6669782"/>
            <a:ext cx="822325" cy="822325"/>
          </a:xfrm>
          <a:prstGeom prst="ellipse">
            <a:avLst/>
          </a:prstGeom>
          <a:solidFill>
            <a:srgbClr val="303BAE"/>
          </a:solidFill>
          <a:ln>
            <a:noFill/>
          </a:ln>
          <a:extLst/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800" dirty="0">
              <a:solidFill>
                <a:srgbClr val="9D47B6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877901" y="6634643"/>
            <a:ext cx="6668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1" name="Google Shape;599;p22"/>
          <p:cNvSpPr>
            <a:spLocks/>
          </p:cNvSpPr>
          <p:nvPr/>
        </p:nvSpPr>
        <p:spPr bwMode="auto">
          <a:xfrm>
            <a:off x="12084531" y="7922730"/>
            <a:ext cx="517525" cy="322262"/>
          </a:xfrm>
          <a:custGeom>
            <a:avLst/>
            <a:gdLst>
              <a:gd name="T0" fmla="*/ 107 w 122"/>
              <a:gd name="T1" fmla="*/ 76 h 76"/>
              <a:gd name="T2" fmla="*/ 15 w 122"/>
              <a:gd name="T3" fmla="*/ 76 h 76"/>
              <a:gd name="T4" fmla="*/ 0 w 122"/>
              <a:gd name="T5" fmla="*/ 61 h 76"/>
              <a:gd name="T6" fmla="*/ 0 w 122"/>
              <a:gd name="T7" fmla="*/ 15 h 76"/>
              <a:gd name="T8" fmla="*/ 15 w 122"/>
              <a:gd name="T9" fmla="*/ 0 h 76"/>
              <a:gd name="T10" fmla="*/ 107 w 122"/>
              <a:gd name="T11" fmla="*/ 0 h 76"/>
              <a:gd name="T12" fmla="*/ 122 w 122"/>
              <a:gd name="T13" fmla="*/ 15 h 76"/>
              <a:gd name="T14" fmla="*/ 122 w 122"/>
              <a:gd name="T15" fmla="*/ 61 h 76"/>
              <a:gd name="T16" fmla="*/ 107 w 122"/>
              <a:gd name="T17" fmla="*/ 76 h 76"/>
              <a:gd name="T18" fmla="*/ 15 w 122"/>
              <a:gd name="T19" fmla="*/ 4 h 76"/>
              <a:gd name="T20" fmla="*/ 5 w 122"/>
              <a:gd name="T21" fmla="*/ 15 h 76"/>
              <a:gd name="T22" fmla="*/ 5 w 122"/>
              <a:gd name="T23" fmla="*/ 61 h 76"/>
              <a:gd name="T24" fmla="*/ 15 w 122"/>
              <a:gd name="T25" fmla="*/ 71 h 76"/>
              <a:gd name="T26" fmla="*/ 107 w 122"/>
              <a:gd name="T27" fmla="*/ 71 h 76"/>
              <a:gd name="T28" fmla="*/ 117 w 122"/>
              <a:gd name="T29" fmla="*/ 61 h 76"/>
              <a:gd name="T30" fmla="*/ 117 w 122"/>
              <a:gd name="T31" fmla="*/ 15 h 76"/>
              <a:gd name="T32" fmla="*/ 107 w 122"/>
              <a:gd name="T33" fmla="*/ 4 h 76"/>
              <a:gd name="T34" fmla="*/ 15 w 122"/>
              <a:gd name="T35" fmla="*/ 4 h 76"/>
              <a:gd name="T36" fmla="*/ 105 w 122"/>
              <a:gd name="T37" fmla="*/ 64 h 76"/>
              <a:gd name="T38" fmla="*/ 103 w 122"/>
              <a:gd name="T39" fmla="*/ 64 h 76"/>
              <a:gd name="T40" fmla="*/ 76 w 122"/>
              <a:gd name="T41" fmla="*/ 41 h 76"/>
              <a:gd name="T42" fmla="*/ 62 w 122"/>
              <a:gd name="T43" fmla="*/ 52 h 76"/>
              <a:gd name="T44" fmla="*/ 59 w 122"/>
              <a:gd name="T45" fmla="*/ 52 h 76"/>
              <a:gd name="T46" fmla="*/ 45 w 122"/>
              <a:gd name="T47" fmla="*/ 41 h 76"/>
              <a:gd name="T48" fmla="*/ 18 w 122"/>
              <a:gd name="T49" fmla="*/ 64 h 76"/>
              <a:gd name="T50" fmla="*/ 15 w 122"/>
              <a:gd name="T51" fmla="*/ 63 h 76"/>
              <a:gd name="T52" fmla="*/ 15 w 122"/>
              <a:gd name="T53" fmla="*/ 60 h 76"/>
              <a:gd name="T54" fmla="*/ 41 w 122"/>
              <a:gd name="T55" fmla="*/ 38 h 76"/>
              <a:gd name="T56" fmla="*/ 15 w 122"/>
              <a:gd name="T57" fmla="*/ 18 h 76"/>
              <a:gd name="T58" fmla="*/ 15 w 122"/>
              <a:gd name="T59" fmla="*/ 15 h 76"/>
              <a:gd name="T60" fmla="*/ 18 w 122"/>
              <a:gd name="T61" fmla="*/ 14 h 76"/>
              <a:gd name="T62" fmla="*/ 61 w 122"/>
              <a:gd name="T63" fmla="*/ 47 h 76"/>
              <a:gd name="T64" fmla="*/ 103 w 122"/>
              <a:gd name="T65" fmla="*/ 14 h 76"/>
              <a:gd name="T66" fmla="*/ 107 w 122"/>
              <a:gd name="T67" fmla="*/ 15 h 76"/>
              <a:gd name="T68" fmla="*/ 106 w 122"/>
              <a:gd name="T69" fmla="*/ 18 h 76"/>
              <a:gd name="T70" fmla="*/ 80 w 122"/>
              <a:gd name="T71" fmla="*/ 38 h 76"/>
              <a:gd name="T72" fmla="*/ 106 w 122"/>
              <a:gd name="T73" fmla="*/ 60 h 76"/>
              <a:gd name="T74" fmla="*/ 106 w 122"/>
              <a:gd name="T75" fmla="*/ 63 h 76"/>
              <a:gd name="T76" fmla="*/ 105 w 122"/>
              <a:gd name="T77" fmla="*/ 64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2" h="76" extrusionOk="0">
                <a:moveTo>
                  <a:pt x="107" y="76"/>
                </a:moveTo>
                <a:cubicBezTo>
                  <a:pt x="15" y="76"/>
                  <a:pt x="15" y="76"/>
                  <a:pt x="15" y="76"/>
                </a:cubicBezTo>
                <a:cubicBezTo>
                  <a:pt x="7" y="76"/>
                  <a:pt x="0" y="69"/>
                  <a:pt x="0" y="61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6"/>
                  <a:pt x="7" y="0"/>
                  <a:pt x="15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115" y="0"/>
                  <a:pt x="122" y="6"/>
                  <a:pt x="122" y="15"/>
                </a:cubicBezTo>
                <a:cubicBezTo>
                  <a:pt x="122" y="61"/>
                  <a:pt x="122" y="61"/>
                  <a:pt x="122" y="61"/>
                </a:cubicBezTo>
                <a:cubicBezTo>
                  <a:pt x="122" y="69"/>
                  <a:pt x="115" y="76"/>
                  <a:pt x="107" y="76"/>
                </a:cubicBezTo>
                <a:close/>
                <a:moveTo>
                  <a:pt x="15" y="4"/>
                </a:moveTo>
                <a:cubicBezTo>
                  <a:pt x="9" y="4"/>
                  <a:pt x="5" y="9"/>
                  <a:pt x="5" y="15"/>
                </a:cubicBezTo>
                <a:cubicBezTo>
                  <a:pt x="5" y="61"/>
                  <a:pt x="5" y="61"/>
                  <a:pt x="5" y="61"/>
                </a:cubicBezTo>
                <a:cubicBezTo>
                  <a:pt x="5" y="67"/>
                  <a:pt x="9" y="71"/>
                  <a:pt x="15" y="71"/>
                </a:cubicBezTo>
                <a:cubicBezTo>
                  <a:pt x="107" y="71"/>
                  <a:pt x="107" y="71"/>
                  <a:pt x="107" y="71"/>
                </a:cubicBezTo>
                <a:cubicBezTo>
                  <a:pt x="112" y="71"/>
                  <a:pt x="117" y="67"/>
                  <a:pt x="117" y="61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7" y="9"/>
                  <a:pt x="112" y="4"/>
                  <a:pt x="107" y="4"/>
                </a:cubicBezTo>
                <a:lnTo>
                  <a:pt x="15" y="4"/>
                </a:lnTo>
                <a:close/>
                <a:moveTo>
                  <a:pt x="105" y="64"/>
                </a:moveTo>
                <a:cubicBezTo>
                  <a:pt x="104" y="64"/>
                  <a:pt x="104" y="64"/>
                  <a:pt x="103" y="64"/>
                </a:cubicBezTo>
                <a:cubicBezTo>
                  <a:pt x="76" y="41"/>
                  <a:pt x="76" y="41"/>
                  <a:pt x="76" y="41"/>
                </a:cubicBezTo>
                <a:cubicBezTo>
                  <a:pt x="62" y="52"/>
                  <a:pt x="62" y="52"/>
                  <a:pt x="62" y="52"/>
                </a:cubicBezTo>
                <a:cubicBezTo>
                  <a:pt x="61" y="53"/>
                  <a:pt x="60" y="53"/>
                  <a:pt x="59" y="52"/>
                </a:cubicBezTo>
                <a:cubicBezTo>
                  <a:pt x="45" y="41"/>
                  <a:pt x="45" y="41"/>
                  <a:pt x="45" y="41"/>
                </a:cubicBezTo>
                <a:cubicBezTo>
                  <a:pt x="18" y="64"/>
                  <a:pt x="18" y="64"/>
                  <a:pt x="18" y="64"/>
                </a:cubicBezTo>
                <a:cubicBezTo>
                  <a:pt x="17" y="65"/>
                  <a:pt x="16" y="64"/>
                  <a:pt x="15" y="63"/>
                </a:cubicBezTo>
                <a:cubicBezTo>
                  <a:pt x="14" y="62"/>
                  <a:pt x="14" y="61"/>
                  <a:pt x="15" y="60"/>
                </a:cubicBezTo>
                <a:cubicBezTo>
                  <a:pt x="41" y="38"/>
                  <a:pt x="41" y="38"/>
                  <a:pt x="41" y="38"/>
                </a:cubicBezTo>
                <a:cubicBezTo>
                  <a:pt x="15" y="18"/>
                  <a:pt x="15" y="18"/>
                  <a:pt x="15" y="18"/>
                </a:cubicBezTo>
                <a:cubicBezTo>
                  <a:pt x="14" y="17"/>
                  <a:pt x="14" y="16"/>
                  <a:pt x="15" y="15"/>
                </a:cubicBezTo>
                <a:cubicBezTo>
                  <a:pt x="16" y="14"/>
                  <a:pt x="17" y="13"/>
                  <a:pt x="18" y="14"/>
                </a:cubicBezTo>
                <a:cubicBezTo>
                  <a:pt x="61" y="47"/>
                  <a:pt x="61" y="47"/>
                  <a:pt x="61" y="47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4" y="13"/>
                  <a:pt x="106" y="14"/>
                  <a:pt x="107" y="15"/>
                </a:cubicBezTo>
                <a:cubicBezTo>
                  <a:pt x="107" y="16"/>
                  <a:pt x="107" y="17"/>
                  <a:pt x="106" y="18"/>
                </a:cubicBezTo>
                <a:cubicBezTo>
                  <a:pt x="80" y="38"/>
                  <a:pt x="80" y="38"/>
                  <a:pt x="80" y="38"/>
                </a:cubicBezTo>
                <a:cubicBezTo>
                  <a:pt x="106" y="60"/>
                  <a:pt x="106" y="60"/>
                  <a:pt x="106" y="60"/>
                </a:cubicBezTo>
                <a:cubicBezTo>
                  <a:pt x="107" y="61"/>
                  <a:pt x="107" y="62"/>
                  <a:pt x="106" y="63"/>
                </a:cubicBezTo>
                <a:cubicBezTo>
                  <a:pt x="106" y="64"/>
                  <a:pt x="105" y="64"/>
                  <a:pt x="105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43" name="Google Shape;601;p22"/>
          <p:cNvSpPr>
            <a:spLocks/>
          </p:cNvSpPr>
          <p:nvPr/>
        </p:nvSpPr>
        <p:spPr bwMode="auto">
          <a:xfrm>
            <a:off x="12021031" y="8949842"/>
            <a:ext cx="665162" cy="331787"/>
          </a:xfrm>
          <a:custGeom>
            <a:avLst/>
            <a:gdLst>
              <a:gd name="T0" fmla="*/ 46 w 157"/>
              <a:gd name="T1" fmla="*/ 77 h 78"/>
              <a:gd name="T2" fmla="*/ 30 w 157"/>
              <a:gd name="T3" fmla="*/ 78 h 78"/>
              <a:gd name="T4" fmla="*/ 5 w 157"/>
              <a:gd name="T5" fmla="*/ 75 h 78"/>
              <a:gd name="T6" fmla="*/ 14 w 157"/>
              <a:gd name="T7" fmla="*/ 56 h 78"/>
              <a:gd name="T8" fmla="*/ 21 w 157"/>
              <a:gd name="T9" fmla="*/ 52 h 78"/>
              <a:gd name="T10" fmla="*/ 25 w 157"/>
              <a:gd name="T11" fmla="*/ 17 h 78"/>
              <a:gd name="T12" fmla="*/ 46 w 157"/>
              <a:gd name="T13" fmla="*/ 31 h 78"/>
              <a:gd name="T14" fmla="*/ 40 w 157"/>
              <a:gd name="T15" fmla="*/ 54 h 78"/>
              <a:gd name="T16" fmla="*/ 42 w 157"/>
              <a:gd name="T17" fmla="*/ 58 h 78"/>
              <a:gd name="T18" fmla="*/ 35 w 157"/>
              <a:gd name="T19" fmla="*/ 52 h 78"/>
              <a:gd name="T20" fmla="*/ 33 w 157"/>
              <a:gd name="T21" fmla="*/ 20 h 78"/>
              <a:gd name="T22" fmla="*/ 17 w 157"/>
              <a:gd name="T23" fmla="*/ 31 h 78"/>
              <a:gd name="T24" fmla="*/ 20 w 157"/>
              <a:gd name="T25" fmla="*/ 57 h 78"/>
              <a:gd name="T26" fmla="*/ 5 w 157"/>
              <a:gd name="T27" fmla="*/ 66 h 78"/>
              <a:gd name="T28" fmla="*/ 12 w 157"/>
              <a:gd name="T29" fmla="*/ 73 h 78"/>
              <a:gd name="T30" fmla="*/ 46 w 157"/>
              <a:gd name="T31" fmla="*/ 74 h 78"/>
              <a:gd name="T32" fmla="*/ 81 w 157"/>
              <a:gd name="T33" fmla="*/ 78 h 78"/>
              <a:gd name="T34" fmla="*/ 57 w 157"/>
              <a:gd name="T35" fmla="*/ 75 h 78"/>
              <a:gd name="T36" fmla="*/ 47 w 157"/>
              <a:gd name="T37" fmla="*/ 59 h 78"/>
              <a:gd name="T38" fmla="*/ 68 w 157"/>
              <a:gd name="T39" fmla="*/ 47 h 78"/>
              <a:gd name="T40" fmla="*/ 60 w 157"/>
              <a:gd name="T41" fmla="*/ 17 h 78"/>
              <a:gd name="T42" fmla="*/ 87 w 157"/>
              <a:gd name="T43" fmla="*/ 0 h 78"/>
              <a:gd name="T44" fmla="*/ 92 w 157"/>
              <a:gd name="T45" fmla="*/ 44 h 78"/>
              <a:gd name="T46" fmla="*/ 101 w 157"/>
              <a:gd name="T47" fmla="*/ 50 h 78"/>
              <a:gd name="T48" fmla="*/ 112 w 157"/>
              <a:gd name="T49" fmla="*/ 73 h 78"/>
              <a:gd name="T50" fmla="*/ 62 w 157"/>
              <a:gd name="T51" fmla="*/ 53 h 78"/>
              <a:gd name="T52" fmla="*/ 52 w 157"/>
              <a:gd name="T53" fmla="*/ 70 h 78"/>
              <a:gd name="T54" fmla="*/ 104 w 157"/>
              <a:gd name="T55" fmla="*/ 72 h 78"/>
              <a:gd name="T56" fmla="*/ 113 w 157"/>
              <a:gd name="T57" fmla="*/ 61 h 78"/>
              <a:gd name="T58" fmla="*/ 93 w 157"/>
              <a:gd name="T59" fmla="*/ 50 h 78"/>
              <a:gd name="T60" fmla="*/ 98 w 157"/>
              <a:gd name="T61" fmla="*/ 18 h 78"/>
              <a:gd name="T62" fmla="*/ 76 w 157"/>
              <a:gd name="T63" fmla="*/ 4 h 78"/>
              <a:gd name="T64" fmla="*/ 74 w 157"/>
              <a:gd name="T65" fmla="*/ 45 h 78"/>
              <a:gd name="T66" fmla="*/ 145 w 157"/>
              <a:gd name="T67" fmla="*/ 58 h 78"/>
              <a:gd name="T68" fmla="*/ 138 w 157"/>
              <a:gd name="T69" fmla="*/ 54 h 78"/>
              <a:gd name="T70" fmla="*/ 134 w 157"/>
              <a:gd name="T71" fmla="*/ 22 h 78"/>
              <a:gd name="T72" fmla="*/ 115 w 157"/>
              <a:gd name="T73" fmla="*/ 35 h 78"/>
              <a:gd name="T74" fmla="*/ 120 w 157"/>
              <a:gd name="T75" fmla="*/ 56 h 78"/>
              <a:gd name="T76" fmla="*/ 125 w 157"/>
              <a:gd name="T77" fmla="*/ 55 h 78"/>
              <a:gd name="T78" fmla="*/ 127 w 157"/>
              <a:gd name="T79" fmla="*/ 26 h 78"/>
              <a:gd name="T80" fmla="*/ 142 w 157"/>
              <a:gd name="T81" fmla="*/ 35 h 78"/>
              <a:gd name="T82" fmla="*/ 139 w 157"/>
              <a:gd name="T83" fmla="*/ 59 h 78"/>
              <a:gd name="T84" fmla="*/ 152 w 157"/>
              <a:gd name="T85" fmla="*/ 67 h 78"/>
              <a:gd name="T86" fmla="*/ 146 w 157"/>
              <a:gd name="T87" fmla="*/ 74 h 78"/>
              <a:gd name="T88" fmla="*/ 117 w 157"/>
              <a:gd name="T89" fmla="*/ 74 h 78"/>
              <a:gd name="T90" fmla="*/ 116 w 157"/>
              <a:gd name="T91" fmla="*/ 78 h 78"/>
              <a:gd name="T92" fmla="*/ 130 w 157"/>
              <a:gd name="T93" fmla="*/ 78 h 78"/>
              <a:gd name="T94" fmla="*/ 156 w 157"/>
              <a:gd name="T95" fmla="*/ 7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7" h="78" extrusionOk="0">
                <a:moveTo>
                  <a:pt x="46" y="74"/>
                </a:moveTo>
                <a:cubicBezTo>
                  <a:pt x="46" y="75"/>
                  <a:pt x="46" y="75"/>
                  <a:pt x="47" y="75"/>
                </a:cubicBezTo>
                <a:cubicBezTo>
                  <a:pt x="47" y="76"/>
                  <a:pt x="46" y="76"/>
                  <a:pt x="46" y="77"/>
                </a:cubicBezTo>
                <a:cubicBezTo>
                  <a:pt x="46" y="77"/>
                  <a:pt x="46" y="77"/>
                  <a:pt x="45" y="77"/>
                </a:cubicBezTo>
                <a:cubicBezTo>
                  <a:pt x="40" y="78"/>
                  <a:pt x="35" y="78"/>
                  <a:pt x="30" y="78"/>
                </a:cubicBezTo>
                <a:cubicBezTo>
                  <a:pt x="30" y="78"/>
                  <a:pt x="30" y="78"/>
                  <a:pt x="30" y="78"/>
                </a:cubicBezTo>
                <a:cubicBezTo>
                  <a:pt x="30" y="78"/>
                  <a:pt x="30" y="78"/>
                  <a:pt x="30" y="78"/>
                </a:cubicBezTo>
                <a:cubicBezTo>
                  <a:pt x="23" y="78"/>
                  <a:pt x="17" y="78"/>
                  <a:pt x="11" y="77"/>
                </a:cubicBezTo>
                <a:cubicBezTo>
                  <a:pt x="9" y="76"/>
                  <a:pt x="7" y="76"/>
                  <a:pt x="5" y="75"/>
                </a:cubicBezTo>
                <a:cubicBezTo>
                  <a:pt x="2" y="73"/>
                  <a:pt x="1" y="71"/>
                  <a:pt x="0" y="69"/>
                </a:cubicBezTo>
                <a:cubicBezTo>
                  <a:pt x="0" y="67"/>
                  <a:pt x="1" y="65"/>
                  <a:pt x="3" y="63"/>
                </a:cubicBezTo>
                <a:cubicBezTo>
                  <a:pt x="5" y="60"/>
                  <a:pt x="9" y="58"/>
                  <a:pt x="14" y="56"/>
                </a:cubicBezTo>
                <a:cubicBezTo>
                  <a:pt x="15" y="55"/>
                  <a:pt x="16" y="55"/>
                  <a:pt x="18" y="54"/>
                </a:cubicBezTo>
                <a:cubicBezTo>
                  <a:pt x="19" y="54"/>
                  <a:pt x="19" y="54"/>
                  <a:pt x="19" y="54"/>
                </a:cubicBezTo>
                <a:cubicBezTo>
                  <a:pt x="20" y="53"/>
                  <a:pt x="21" y="53"/>
                  <a:pt x="21" y="52"/>
                </a:cubicBezTo>
                <a:cubicBezTo>
                  <a:pt x="21" y="51"/>
                  <a:pt x="21" y="50"/>
                  <a:pt x="20" y="49"/>
                </a:cubicBezTo>
                <a:cubicBezTo>
                  <a:pt x="15" y="44"/>
                  <a:pt x="13" y="38"/>
                  <a:pt x="13" y="31"/>
                </a:cubicBezTo>
                <a:cubicBezTo>
                  <a:pt x="13" y="23"/>
                  <a:pt x="17" y="19"/>
                  <a:pt x="25" y="17"/>
                </a:cubicBezTo>
                <a:cubicBezTo>
                  <a:pt x="27" y="16"/>
                  <a:pt x="28" y="16"/>
                  <a:pt x="30" y="16"/>
                </a:cubicBezTo>
                <a:cubicBezTo>
                  <a:pt x="31" y="16"/>
                  <a:pt x="33" y="16"/>
                  <a:pt x="34" y="17"/>
                </a:cubicBezTo>
                <a:cubicBezTo>
                  <a:pt x="42" y="19"/>
                  <a:pt x="46" y="23"/>
                  <a:pt x="46" y="31"/>
                </a:cubicBezTo>
                <a:cubicBezTo>
                  <a:pt x="47" y="38"/>
                  <a:pt x="44" y="45"/>
                  <a:pt x="39" y="50"/>
                </a:cubicBezTo>
                <a:cubicBezTo>
                  <a:pt x="39" y="50"/>
                  <a:pt x="38" y="51"/>
                  <a:pt x="38" y="52"/>
                </a:cubicBezTo>
                <a:cubicBezTo>
                  <a:pt x="39" y="53"/>
                  <a:pt x="39" y="53"/>
                  <a:pt x="40" y="54"/>
                </a:cubicBezTo>
                <a:cubicBezTo>
                  <a:pt x="42" y="54"/>
                  <a:pt x="42" y="54"/>
                  <a:pt x="42" y="54"/>
                </a:cubicBezTo>
                <a:cubicBezTo>
                  <a:pt x="43" y="55"/>
                  <a:pt x="44" y="56"/>
                  <a:pt x="43" y="57"/>
                </a:cubicBezTo>
                <a:cubicBezTo>
                  <a:pt x="43" y="57"/>
                  <a:pt x="43" y="57"/>
                  <a:pt x="42" y="58"/>
                </a:cubicBezTo>
                <a:cubicBezTo>
                  <a:pt x="42" y="58"/>
                  <a:pt x="42" y="58"/>
                  <a:pt x="41" y="58"/>
                </a:cubicBezTo>
                <a:cubicBezTo>
                  <a:pt x="39" y="57"/>
                  <a:pt x="39" y="57"/>
                  <a:pt x="39" y="57"/>
                </a:cubicBezTo>
                <a:cubicBezTo>
                  <a:pt x="37" y="56"/>
                  <a:pt x="35" y="54"/>
                  <a:pt x="35" y="52"/>
                </a:cubicBezTo>
                <a:cubicBezTo>
                  <a:pt x="35" y="51"/>
                  <a:pt x="35" y="49"/>
                  <a:pt x="37" y="47"/>
                </a:cubicBezTo>
                <a:cubicBezTo>
                  <a:pt x="41" y="43"/>
                  <a:pt x="43" y="37"/>
                  <a:pt x="43" y="31"/>
                </a:cubicBezTo>
                <a:cubicBezTo>
                  <a:pt x="43" y="25"/>
                  <a:pt x="40" y="22"/>
                  <a:pt x="33" y="20"/>
                </a:cubicBezTo>
                <a:cubicBezTo>
                  <a:pt x="32" y="20"/>
                  <a:pt x="31" y="20"/>
                  <a:pt x="30" y="20"/>
                </a:cubicBezTo>
                <a:cubicBezTo>
                  <a:pt x="28" y="20"/>
                  <a:pt x="27" y="20"/>
                  <a:pt x="26" y="20"/>
                </a:cubicBezTo>
                <a:cubicBezTo>
                  <a:pt x="20" y="22"/>
                  <a:pt x="17" y="25"/>
                  <a:pt x="17" y="31"/>
                </a:cubicBezTo>
                <a:cubicBezTo>
                  <a:pt x="16" y="37"/>
                  <a:pt x="18" y="43"/>
                  <a:pt x="23" y="47"/>
                </a:cubicBezTo>
                <a:cubicBezTo>
                  <a:pt x="24" y="49"/>
                  <a:pt x="25" y="51"/>
                  <a:pt x="24" y="52"/>
                </a:cubicBezTo>
                <a:cubicBezTo>
                  <a:pt x="24" y="54"/>
                  <a:pt x="22" y="56"/>
                  <a:pt x="20" y="57"/>
                </a:cubicBezTo>
                <a:cubicBezTo>
                  <a:pt x="19" y="57"/>
                  <a:pt x="19" y="57"/>
                  <a:pt x="19" y="57"/>
                </a:cubicBezTo>
                <a:cubicBezTo>
                  <a:pt x="18" y="58"/>
                  <a:pt x="16" y="58"/>
                  <a:pt x="15" y="59"/>
                </a:cubicBezTo>
                <a:cubicBezTo>
                  <a:pt x="11" y="61"/>
                  <a:pt x="8" y="63"/>
                  <a:pt x="5" y="66"/>
                </a:cubicBezTo>
                <a:cubicBezTo>
                  <a:pt x="4" y="67"/>
                  <a:pt x="4" y="68"/>
                  <a:pt x="4" y="69"/>
                </a:cubicBezTo>
                <a:cubicBezTo>
                  <a:pt x="4" y="70"/>
                  <a:pt x="5" y="71"/>
                  <a:pt x="7" y="72"/>
                </a:cubicBezTo>
                <a:cubicBezTo>
                  <a:pt x="8" y="72"/>
                  <a:pt x="10" y="73"/>
                  <a:pt x="12" y="73"/>
                </a:cubicBezTo>
                <a:cubicBezTo>
                  <a:pt x="17" y="75"/>
                  <a:pt x="23" y="75"/>
                  <a:pt x="30" y="75"/>
                </a:cubicBezTo>
                <a:cubicBezTo>
                  <a:pt x="35" y="75"/>
                  <a:pt x="40" y="75"/>
                  <a:pt x="45" y="74"/>
                </a:cubicBezTo>
                <a:cubicBezTo>
                  <a:pt x="45" y="74"/>
                  <a:pt x="45" y="74"/>
                  <a:pt x="46" y="74"/>
                </a:cubicBezTo>
                <a:close/>
                <a:moveTo>
                  <a:pt x="112" y="73"/>
                </a:moveTo>
                <a:cubicBezTo>
                  <a:pt x="110" y="74"/>
                  <a:pt x="108" y="75"/>
                  <a:pt x="105" y="75"/>
                </a:cubicBezTo>
                <a:cubicBezTo>
                  <a:pt x="98" y="77"/>
                  <a:pt x="90" y="77"/>
                  <a:pt x="81" y="78"/>
                </a:cubicBezTo>
                <a:cubicBezTo>
                  <a:pt x="81" y="78"/>
                  <a:pt x="81" y="78"/>
                  <a:pt x="81" y="78"/>
                </a:cubicBezTo>
                <a:cubicBezTo>
                  <a:pt x="81" y="78"/>
                  <a:pt x="81" y="78"/>
                  <a:pt x="81" y="78"/>
                </a:cubicBezTo>
                <a:cubicBezTo>
                  <a:pt x="72" y="77"/>
                  <a:pt x="65" y="77"/>
                  <a:pt x="57" y="75"/>
                </a:cubicBezTo>
                <a:cubicBezTo>
                  <a:pt x="55" y="75"/>
                  <a:pt x="52" y="74"/>
                  <a:pt x="50" y="73"/>
                </a:cubicBezTo>
                <a:cubicBezTo>
                  <a:pt x="46" y="71"/>
                  <a:pt x="45" y="68"/>
                  <a:pt x="44" y="66"/>
                </a:cubicBezTo>
                <a:cubicBezTo>
                  <a:pt x="44" y="64"/>
                  <a:pt x="45" y="61"/>
                  <a:pt x="47" y="59"/>
                </a:cubicBezTo>
                <a:cubicBezTo>
                  <a:pt x="51" y="55"/>
                  <a:pt x="55" y="53"/>
                  <a:pt x="61" y="50"/>
                </a:cubicBezTo>
                <a:cubicBezTo>
                  <a:pt x="63" y="49"/>
                  <a:pt x="64" y="48"/>
                  <a:pt x="66" y="48"/>
                </a:cubicBezTo>
                <a:cubicBezTo>
                  <a:pt x="68" y="47"/>
                  <a:pt x="68" y="47"/>
                  <a:pt x="68" y="47"/>
                </a:cubicBezTo>
                <a:cubicBezTo>
                  <a:pt x="69" y="46"/>
                  <a:pt x="70" y="45"/>
                  <a:pt x="70" y="44"/>
                </a:cubicBezTo>
                <a:cubicBezTo>
                  <a:pt x="71" y="43"/>
                  <a:pt x="70" y="42"/>
                  <a:pt x="69" y="41"/>
                </a:cubicBezTo>
                <a:cubicBezTo>
                  <a:pt x="63" y="35"/>
                  <a:pt x="60" y="27"/>
                  <a:pt x="60" y="17"/>
                </a:cubicBezTo>
                <a:cubicBezTo>
                  <a:pt x="61" y="8"/>
                  <a:pt x="66" y="3"/>
                  <a:pt x="76" y="0"/>
                </a:cubicBezTo>
                <a:cubicBezTo>
                  <a:pt x="77" y="0"/>
                  <a:pt x="79" y="0"/>
                  <a:pt x="81" y="0"/>
                </a:cubicBezTo>
                <a:cubicBezTo>
                  <a:pt x="83" y="0"/>
                  <a:pt x="85" y="0"/>
                  <a:pt x="87" y="0"/>
                </a:cubicBezTo>
                <a:cubicBezTo>
                  <a:pt x="96" y="3"/>
                  <a:pt x="101" y="8"/>
                  <a:pt x="102" y="17"/>
                </a:cubicBezTo>
                <a:cubicBezTo>
                  <a:pt x="102" y="27"/>
                  <a:pt x="99" y="35"/>
                  <a:pt x="93" y="41"/>
                </a:cubicBezTo>
                <a:cubicBezTo>
                  <a:pt x="92" y="42"/>
                  <a:pt x="91" y="43"/>
                  <a:pt x="92" y="44"/>
                </a:cubicBezTo>
                <a:cubicBezTo>
                  <a:pt x="92" y="45"/>
                  <a:pt x="93" y="46"/>
                  <a:pt x="95" y="47"/>
                </a:cubicBezTo>
                <a:cubicBezTo>
                  <a:pt x="96" y="48"/>
                  <a:pt x="96" y="48"/>
                  <a:pt x="96" y="48"/>
                </a:cubicBezTo>
                <a:cubicBezTo>
                  <a:pt x="98" y="48"/>
                  <a:pt x="99" y="49"/>
                  <a:pt x="101" y="50"/>
                </a:cubicBezTo>
                <a:cubicBezTo>
                  <a:pt x="107" y="53"/>
                  <a:pt x="112" y="55"/>
                  <a:pt x="115" y="59"/>
                </a:cubicBezTo>
                <a:cubicBezTo>
                  <a:pt x="117" y="60"/>
                  <a:pt x="118" y="63"/>
                  <a:pt x="117" y="66"/>
                </a:cubicBezTo>
                <a:cubicBezTo>
                  <a:pt x="117" y="68"/>
                  <a:pt x="116" y="71"/>
                  <a:pt x="112" y="73"/>
                </a:cubicBezTo>
                <a:close/>
                <a:moveTo>
                  <a:pt x="69" y="50"/>
                </a:moveTo>
                <a:cubicBezTo>
                  <a:pt x="67" y="51"/>
                  <a:pt x="67" y="51"/>
                  <a:pt x="67" y="51"/>
                </a:cubicBezTo>
                <a:cubicBezTo>
                  <a:pt x="66" y="51"/>
                  <a:pt x="64" y="52"/>
                  <a:pt x="62" y="53"/>
                </a:cubicBezTo>
                <a:cubicBezTo>
                  <a:pt x="57" y="56"/>
                  <a:pt x="53" y="58"/>
                  <a:pt x="50" y="61"/>
                </a:cubicBezTo>
                <a:cubicBezTo>
                  <a:pt x="48" y="63"/>
                  <a:pt x="48" y="64"/>
                  <a:pt x="48" y="66"/>
                </a:cubicBezTo>
                <a:cubicBezTo>
                  <a:pt x="48" y="67"/>
                  <a:pt x="49" y="69"/>
                  <a:pt x="52" y="70"/>
                </a:cubicBezTo>
                <a:cubicBezTo>
                  <a:pt x="54" y="71"/>
                  <a:pt x="56" y="71"/>
                  <a:pt x="58" y="72"/>
                </a:cubicBezTo>
                <a:cubicBezTo>
                  <a:pt x="65" y="74"/>
                  <a:pt x="72" y="74"/>
                  <a:pt x="81" y="74"/>
                </a:cubicBezTo>
                <a:cubicBezTo>
                  <a:pt x="90" y="74"/>
                  <a:pt x="97" y="74"/>
                  <a:pt x="104" y="72"/>
                </a:cubicBezTo>
                <a:cubicBezTo>
                  <a:pt x="107" y="71"/>
                  <a:pt x="109" y="71"/>
                  <a:pt x="110" y="70"/>
                </a:cubicBezTo>
                <a:cubicBezTo>
                  <a:pt x="112" y="69"/>
                  <a:pt x="114" y="68"/>
                  <a:pt x="114" y="66"/>
                </a:cubicBezTo>
                <a:cubicBezTo>
                  <a:pt x="114" y="64"/>
                  <a:pt x="113" y="62"/>
                  <a:pt x="113" y="61"/>
                </a:cubicBezTo>
                <a:cubicBezTo>
                  <a:pt x="109" y="58"/>
                  <a:pt x="106" y="56"/>
                  <a:pt x="100" y="53"/>
                </a:cubicBezTo>
                <a:cubicBezTo>
                  <a:pt x="98" y="52"/>
                  <a:pt x="96" y="51"/>
                  <a:pt x="95" y="51"/>
                </a:cubicBezTo>
                <a:cubicBezTo>
                  <a:pt x="93" y="50"/>
                  <a:pt x="93" y="50"/>
                  <a:pt x="93" y="50"/>
                </a:cubicBezTo>
                <a:cubicBezTo>
                  <a:pt x="91" y="49"/>
                  <a:pt x="89" y="47"/>
                  <a:pt x="88" y="45"/>
                </a:cubicBezTo>
                <a:cubicBezTo>
                  <a:pt x="88" y="43"/>
                  <a:pt x="89" y="40"/>
                  <a:pt x="90" y="39"/>
                </a:cubicBezTo>
                <a:cubicBezTo>
                  <a:pt x="96" y="33"/>
                  <a:pt x="99" y="26"/>
                  <a:pt x="98" y="18"/>
                </a:cubicBezTo>
                <a:cubicBezTo>
                  <a:pt x="98" y="10"/>
                  <a:pt x="94" y="6"/>
                  <a:pt x="86" y="4"/>
                </a:cubicBezTo>
                <a:cubicBezTo>
                  <a:pt x="84" y="3"/>
                  <a:pt x="83" y="3"/>
                  <a:pt x="81" y="3"/>
                </a:cubicBezTo>
                <a:cubicBezTo>
                  <a:pt x="79" y="3"/>
                  <a:pt x="78" y="3"/>
                  <a:pt x="76" y="4"/>
                </a:cubicBezTo>
                <a:cubicBezTo>
                  <a:pt x="68" y="6"/>
                  <a:pt x="64" y="10"/>
                  <a:pt x="64" y="18"/>
                </a:cubicBezTo>
                <a:cubicBezTo>
                  <a:pt x="64" y="26"/>
                  <a:pt x="66" y="33"/>
                  <a:pt x="72" y="39"/>
                </a:cubicBezTo>
                <a:cubicBezTo>
                  <a:pt x="73" y="40"/>
                  <a:pt x="74" y="43"/>
                  <a:pt x="74" y="45"/>
                </a:cubicBezTo>
                <a:cubicBezTo>
                  <a:pt x="73" y="47"/>
                  <a:pt x="71" y="49"/>
                  <a:pt x="69" y="50"/>
                </a:cubicBezTo>
                <a:close/>
                <a:moveTo>
                  <a:pt x="155" y="64"/>
                </a:moveTo>
                <a:cubicBezTo>
                  <a:pt x="152" y="62"/>
                  <a:pt x="149" y="60"/>
                  <a:pt x="145" y="58"/>
                </a:cubicBezTo>
                <a:cubicBezTo>
                  <a:pt x="143" y="57"/>
                  <a:pt x="142" y="57"/>
                  <a:pt x="141" y="56"/>
                </a:cubicBezTo>
                <a:cubicBezTo>
                  <a:pt x="140" y="56"/>
                  <a:pt x="140" y="56"/>
                  <a:pt x="140" y="56"/>
                </a:cubicBezTo>
                <a:cubicBezTo>
                  <a:pt x="139" y="55"/>
                  <a:pt x="138" y="55"/>
                  <a:pt x="138" y="54"/>
                </a:cubicBezTo>
                <a:cubicBezTo>
                  <a:pt x="138" y="53"/>
                  <a:pt x="138" y="53"/>
                  <a:pt x="139" y="52"/>
                </a:cubicBezTo>
                <a:cubicBezTo>
                  <a:pt x="143" y="48"/>
                  <a:pt x="146" y="42"/>
                  <a:pt x="145" y="35"/>
                </a:cubicBezTo>
                <a:cubicBezTo>
                  <a:pt x="145" y="28"/>
                  <a:pt x="141" y="24"/>
                  <a:pt x="134" y="22"/>
                </a:cubicBezTo>
                <a:cubicBezTo>
                  <a:pt x="133" y="22"/>
                  <a:pt x="131" y="22"/>
                  <a:pt x="130" y="22"/>
                </a:cubicBezTo>
                <a:cubicBezTo>
                  <a:pt x="129" y="22"/>
                  <a:pt x="127" y="22"/>
                  <a:pt x="126" y="22"/>
                </a:cubicBezTo>
                <a:cubicBezTo>
                  <a:pt x="119" y="24"/>
                  <a:pt x="115" y="28"/>
                  <a:pt x="115" y="35"/>
                </a:cubicBezTo>
                <a:cubicBezTo>
                  <a:pt x="115" y="42"/>
                  <a:pt x="117" y="48"/>
                  <a:pt x="121" y="52"/>
                </a:cubicBezTo>
                <a:cubicBezTo>
                  <a:pt x="122" y="53"/>
                  <a:pt x="122" y="54"/>
                  <a:pt x="122" y="54"/>
                </a:cubicBezTo>
                <a:cubicBezTo>
                  <a:pt x="122" y="55"/>
                  <a:pt x="121" y="55"/>
                  <a:pt x="120" y="56"/>
                </a:cubicBezTo>
                <a:cubicBezTo>
                  <a:pt x="119" y="56"/>
                  <a:pt x="119" y="57"/>
                  <a:pt x="119" y="58"/>
                </a:cubicBezTo>
                <a:cubicBezTo>
                  <a:pt x="120" y="59"/>
                  <a:pt x="121" y="59"/>
                  <a:pt x="122" y="59"/>
                </a:cubicBezTo>
                <a:cubicBezTo>
                  <a:pt x="124" y="58"/>
                  <a:pt x="125" y="57"/>
                  <a:pt x="125" y="55"/>
                </a:cubicBezTo>
                <a:cubicBezTo>
                  <a:pt x="126" y="53"/>
                  <a:pt x="125" y="51"/>
                  <a:pt x="124" y="50"/>
                </a:cubicBezTo>
                <a:cubicBezTo>
                  <a:pt x="120" y="46"/>
                  <a:pt x="118" y="41"/>
                  <a:pt x="118" y="35"/>
                </a:cubicBezTo>
                <a:cubicBezTo>
                  <a:pt x="119" y="30"/>
                  <a:pt x="121" y="27"/>
                  <a:pt x="127" y="26"/>
                </a:cubicBezTo>
                <a:cubicBezTo>
                  <a:pt x="128" y="25"/>
                  <a:pt x="129" y="25"/>
                  <a:pt x="130" y="25"/>
                </a:cubicBezTo>
                <a:cubicBezTo>
                  <a:pt x="131" y="25"/>
                  <a:pt x="132" y="25"/>
                  <a:pt x="133" y="26"/>
                </a:cubicBezTo>
                <a:cubicBezTo>
                  <a:pt x="139" y="27"/>
                  <a:pt x="142" y="30"/>
                  <a:pt x="142" y="35"/>
                </a:cubicBezTo>
                <a:cubicBezTo>
                  <a:pt x="142" y="41"/>
                  <a:pt x="140" y="46"/>
                  <a:pt x="136" y="50"/>
                </a:cubicBezTo>
                <a:cubicBezTo>
                  <a:pt x="135" y="51"/>
                  <a:pt x="134" y="53"/>
                  <a:pt x="135" y="55"/>
                </a:cubicBezTo>
                <a:cubicBezTo>
                  <a:pt x="135" y="57"/>
                  <a:pt x="137" y="58"/>
                  <a:pt x="139" y="59"/>
                </a:cubicBezTo>
                <a:cubicBezTo>
                  <a:pt x="140" y="59"/>
                  <a:pt x="140" y="59"/>
                  <a:pt x="140" y="59"/>
                </a:cubicBezTo>
                <a:cubicBezTo>
                  <a:pt x="141" y="60"/>
                  <a:pt x="142" y="60"/>
                  <a:pt x="143" y="61"/>
                </a:cubicBezTo>
                <a:cubicBezTo>
                  <a:pt x="147" y="63"/>
                  <a:pt x="150" y="65"/>
                  <a:pt x="152" y="67"/>
                </a:cubicBezTo>
                <a:cubicBezTo>
                  <a:pt x="153" y="67"/>
                  <a:pt x="153" y="68"/>
                  <a:pt x="153" y="70"/>
                </a:cubicBezTo>
                <a:cubicBezTo>
                  <a:pt x="153" y="71"/>
                  <a:pt x="152" y="71"/>
                  <a:pt x="151" y="72"/>
                </a:cubicBezTo>
                <a:cubicBezTo>
                  <a:pt x="149" y="73"/>
                  <a:pt x="148" y="73"/>
                  <a:pt x="146" y="74"/>
                </a:cubicBezTo>
                <a:cubicBezTo>
                  <a:pt x="141" y="75"/>
                  <a:pt x="136" y="75"/>
                  <a:pt x="130" y="75"/>
                </a:cubicBezTo>
                <a:cubicBezTo>
                  <a:pt x="129" y="75"/>
                  <a:pt x="129" y="75"/>
                  <a:pt x="129" y="75"/>
                </a:cubicBezTo>
                <a:cubicBezTo>
                  <a:pt x="124" y="75"/>
                  <a:pt x="121" y="75"/>
                  <a:pt x="117" y="74"/>
                </a:cubicBezTo>
                <a:cubicBezTo>
                  <a:pt x="116" y="74"/>
                  <a:pt x="115" y="75"/>
                  <a:pt x="115" y="76"/>
                </a:cubicBezTo>
                <a:cubicBezTo>
                  <a:pt x="115" y="76"/>
                  <a:pt x="115" y="76"/>
                  <a:pt x="115" y="77"/>
                </a:cubicBezTo>
                <a:cubicBezTo>
                  <a:pt x="115" y="77"/>
                  <a:pt x="116" y="77"/>
                  <a:pt x="116" y="78"/>
                </a:cubicBezTo>
                <a:cubicBezTo>
                  <a:pt x="120" y="78"/>
                  <a:pt x="124" y="78"/>
                  <a:pt x="129" y="78"/>
                </a:cubicBezTo>
                <a:cubicBezTo>
                  <a:pt x="130" y="78"/>
                  <a:pt x="130" y="78"/>
                  <a:pt x="130" y="78"/>
                </a:cubicBezTo>
                <a:cubicBezTo>
                  <a:pt x="130" y="78"/>
                  <a:pt x="130" y="78"/>
                  <a:pt x="130" y="78"/>
                </a:cubicBezTo>
                <a:cubicBezTo>
                  <a:pt x="137" y="78"/>
                  <a:pt x="142" y="78"/>
                  <a:pt x="147" y="77"/>
                </a:cubicBezTo>
                <a:cubicBezTo>
                  <a:pt x="149" y="76"/>
                  <a:pt x="151" y="76"/>
                  <a:pt x="152" y="75"/>
                </a:cubicBezTo>
                <a:cubicBezTo>
                  <a:pt x="154" y="74"/>
                  <a:pt x="156" y="72"/>
                  <a:pt x="156" y="70"/>
                </a:cubicBezTo>
                <a:cubicBezTo>
                  <a:pt x="157" y="68"/>
                  <a:pt x="156" y="66"/>
                  <a:pt x="155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44" name="Google Shape;140;p15"/>
          <p:cNvSpPr/>
          <p:nvPr/>
        </p:nvSpPr>
        <p:spPr>
          <a:xfrm>
            <a:off x="13035979" y="5498265"/>
            <a:ext cx="3213100" cy="2640012"/>
          </a:xfrm>
          <a:custGeom>
            <a:avLst/>
            <a:gdLst/>
            <a:ahLst/>
            <a:cxnLst/>
            <a:rect l="l" t="t" r="r" b="b"/>
            <a:pathLst>
              <a:path w="670" h="550" extrusionOk="0">
                <a:moveTo>
                  <a:pt x="664" y="368"/>
                </a:moveTo>
                <a:cubicBezTo>
                  <a:pt x="648" y="163"/>
                  <a:pt x="546" y="63"/>
                  <a:pt x="534" y="51"/>
                </a:cubicBezTo>
                <a:cubicBezTo>
                  <a:pt x="496" y="18"/>
                  <a:pt x="454" y="0"/>
                  <a:pt x="411" y="0"/>
                </a:cubicBezTo>
                <a:cubicBezTo>
                  <a:pt x="339" y="0"/>
                  <a:pt x="271" y="49"/>
                  <a:pt x="220" y="137"/>
                </a:cubicBezTo>
                <a:cubicBezTo>
                  <a:pt x="0" y="518"/>
                  <a:pt x="0" y="518"/>
                  <a:pt x="0" y="518"/>
                </a:cubicBezTo>
                <a:cubicBezTo>
                  <a:pt x="26" y="492"/>
                  <a:pt x="57" y="465"/>
                  <a:pt x="94" y="439"/>
                </a:cubicBezTo>
                <a:cubicBezTo>
                  <a:pt x="234" y="342"/>
                  <a:pt x="349" y="328"/>
                  <a:pt x="406" y="328"/>
                </a:cubicBezTo>
                <a:cubicBezTo>
                  <a:pt x="428" y="328"/>
                  <a:pt x="441" y="330"/>
                  <a:pt x="445" y="330"/>
                </a:cubicBezTo>
                <a:cubicBezTo>
                  <a:pt x="503" y="338"/>
                  <a:pt x="556" y="367"/>
                  <a:pt x="595" y="411"/>
                </a:cubicBezTo>
                <a:cubicBezTo>
                  <a:pt x="630" y="450"/>
                  <a:pt x="650" y="499"/>
                  <a:pt x="655" y="550"/>
                </a:cubicBezTo>
                <a:cubicBezTo>
                  <a:pt x="665" y="502"/>
                  <a:pt x="670" y="441"/>
                  <a:pt x="664" y="368"/>
                </a:cubicBezTo>
                <a:close/>
              </a:path>
            </a:pathLst>
          </a:custGeom>
          <a:solidFill>
            <a:srgbClr val="0EBDE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141;p15"/>
          <p:cNvSpPr/>
          <p:nvPr/>
        </p:nvSpPr>
        <p:spPr>
          <a:xfrm>
            <a:off x="12355506" y="7209101"/>
            <a:ext cx="3286125" cy="2803525"/>
          </a:xfrm>
          <a:custGeom>
            <a:avLst/>
            <a:gdLst/>
            <a:ahLst/>
            <a:cxnLst/>
            <a:rect l="l" t="t" r="r" b="b"/>
            <a:pathLst>
              <a:path w="685" h="584" extrusionOk="0">
                <a:moveTo>
                  <a:pt x="300" y="295"/>
                </a:moveTo>
                <a:cubicBezTo>
                  <a:pt x="287" y="265"/>
                  <a:pt x="280" y="233"/>
                  <a:pt x="280" y="200"/>
                </a:cubicBezTo>
                <a:cubicBezTo>
                  <a:pt x="280" y="117"/>
                  <a:pt x="321" y="44"/>
                  <a:pt x="383" y="0"/>
                </a:cubicBezTo>
                <a:cubicBezTo>
                  <a:pt x="336" y="16"/>
                  <a:pt x="281" y="41"/>
                  <a:pt x="222" y="83"/>
                </a:cubicBezTo>
                <a:cubicBezTo>
                  <a:pt x="129" y="147"/>
                  <a:pt x="77" y="217"/>
                  <a:pt x="50" y="265"/>
                </a:cubicBezTo>
                <a:cubicBezTo>
                  <a:pt x="20" y="317"/>
                  <a:pt x="12" y="355"/>
                  <a:pt x="12" y="355"/>
                </a:cubicBezTo>
                <a:cubicBezTo>
                  <a:pt x="10" y="362"/>
                  <a:pt x="10" y="362"/>
                  <a:pt x="10" y="362"/>
                </a:cubicBezTo>
                <a:cubicBezTo>
                  <a:pt x="0" y="419"/>
                  <a:pt x="12" y="469"/>
                  <a:pt x="43" y="508"/>
                </a:cubicBezTo>
                <a:cubicBezTo>
                  <a:pt x="83" y="557"/>
                  <a:pt x="154" y="584"/>
                  <a:pt x="243" y="584"/>
                </a:cubicBezTo>
                <a:cubicBezTo>
                  <a:pt x="685" y="584"/>
                  <a:pt x="685" y="584"/>
                  <a:pt x="685" y="584"/>
                </a:cubicBezTo>
                <a:cubicBezTo>
                  <a:pt x="645" y="574"/>
                  <a:pt x="606" y="559"/>
                  <a:pt x="568" y="541"/>
                </a:cubicBezTo>
                <a:cubicBezTo>
                  <a:pt x="368" y="447"/>
                  <a:pt x="310" y="320"/>
                  <a:pt x="300" y="295"/>
                </a:cubicBezTo>
                <a:close/>
              </a:path>
            </a:pathLst>
          </a:custGeom>
          <a:solidFill>
            <a:srgbClr val="9E46B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142;p15"/>
          <p:cNvSpPr/>
          <p:nvPr/>
        </p:nvSpPr>
        <p:spPr>
          <a:xfrm>
            <a:off x="14389094" y="6594739"/>
            <a:ext cx="3032125" cy="3392487"/>
          </a:xfrm>
          <a:custGeom>
            <a:avLst/>
            <a:gdLst/>
            <a:ahLst/>
            <a:cxnLst/>
            <a:rect l="l" t="t" r="r" b="b"/>
            <a:pathLst>
              <a:path w="632" h="707" extrusionOk="0">
                <a:moveTo>
                  <a:pt x="0" y="551"/>
                </a:moveTo>
                <a:cubicBezTo>
                  <a:pt x="37" y="584"/>
                  <a:pt x="87" y="619"/>
                  <a:pt x="153" y="650"/>
                </a:cubicBezTo>
                <a:cubicBezTo>
                  <a:pt x="254" y="697"/>
                  <a:pt x="340" y="707"/>
                  <a:pt x="395" y="707"/>
                </a:cubicBezTo>
                <a:cubicBezTo>
                  <a:pt x="456" y="707"/>
                  <a:pt x="493" y="695"/>
                  <a:pt x="494" y="695"/>
                </a:cubicBezTo>
                <a:cubicBezTo>
                  <a:pt x="507" y="691"/>
                  <a:pt x="507" y="691"/>
                  <a:pt x="507" y="691"/>
                </a:cubicBezTo>
                <a:cubicBezTo>
                  <a:pt x="558" y="671"/>
                  <a:pt x="593" y="637"/>
                  <a:pt x="610" y="592"/>
                </a:cubicBezTo>
                <a:cubicBezTo>
                  <a:pt x="632" y="533"/>
                  <a:pt x="620" y="458"/>
                  <a:pt x="576" y="381"/>
                </a:cubicBezTo>
                <a:cubicBezTo>
                  <a:pt x="356" y="0"/>
                  <a:pt x="356" y="0"/>
                  <a:pt x="356" y="0"/>
                </a:cubicBezTo>
                <a:cubicBezTo>
                  <a:pt x="366" y="36"/>
                  <a:pt x="373" y="76"/>
                  <a:pt x="377" y="121"/>
                </a:cubicBezTo>
                <a:cubicBezTo>
                  <a:pt x="396" y="357"/>
                  <a:pt x="302" y="471"/>
                  <a:pt x="296" y="479"/>
                </a:cubicBezTo>
                <a:cubicBezTo>
                  <a:pt x="249" y="539"/>
                  <a:pt x="178" y="573"/>
                  <a:pt x="102" y="573"/>
                </a:cubicBezTo>
                <a:cubicBezTo>
                  <a:pt x="66" y="573"/>
                  <a:pt x="31" y="565"/>
                  <a:pt x="0" y="551"/>
                </a:cubicBezTo>
                <a:close/>
              </a:path>
            </a:pathLst>
          </a:custGeom>
          <a:solidFill>
            <a:srgbClr val="E7639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4152279" y="7219362"/>
            <a:ext cx="1175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3Cs</a:t>
            </a:r>
            <a:endParaRPr lang="en-US" sz="5400" b="1" cap="none" spc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3811252" y="6315017"/>
            <a:ext cx="21637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rgbClr val="303BA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Communication</a:t>
            </a:r>
            <a:endParaRPr lang="en-US" sz="2400" b="0" cap="none" spc="0" dirty="0">
              <a:ln w="0"/>
              <a:solidFill>
                <a:srgbClr val="303BA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7" name="Google Shape;1337;p70"/>
          <p:cNvSpPr/>
          <p:nvPr/>
        </p:nvSpPr>
        <p:spPr>
          <a:xfrm>
            <a:off x="12743367" y="8615473"/>
            <a:ext cx="968375" cy="642937"/>
          </a:xfrm>
          <a:custGeom>
            <a:avLst/>
            <a:gdLst/>
            <a:ahLst/>
            <a:cxnLst/>
            <a:rect l="l" t="t" r="r" b="b"/>
            <a:pathLst>
              <a:path w="220" h="146" extrusionOk="0">
                <a:moveTo>
                  <a:pt x="175" y="14"/>
                </a:moveTo>
                <a:cubicBezTo>
                  <a:pt x="195" y="65"/>
                  <a:pt x="195" y="65"/>
                  <a:pt x="195" y="65"/>
                </a:cubicBezTo>
                <a:cubicBezTo>
                  <a:pt x="170" y="76"/>
                  <a:pt x="170" y="76"/>
                  <a:pt x="170" y="76"/>
                </a:cubicBezTo>
                <a:cubicBezTo>
                  <a:pt x="156" y="64"/>
                  <a:pt x="115" y="29"/>
                  <a:pt x="112" y="28"/>
                </a:cubicBezTo>
                <a:cubicBezTo>
                  <a:pt x="109" y="28"/>
                  <a:pt x="96" y="33"/>
                  <a:pt x="94" y="33"/>
                </a:cubicBezTo>
                <a:cubicBezTo>
                  <a:pt x="94" y="33"/>
                  <a:pt x="87" y="36"/>
                  <a:pt x="80" y="36"/>
                </a:cubicBezTo>
                <a:cubicBezTo>
                  <a:pt x="77" y="36"/>
                  <a:pt x="74" y="35"/>
                  <a:pt x="73" y="34"/>
                </a:cubicBezTo>
                <a:cubicBezTo>
                  <a:pt x="71" y="33"/>
                  <a:pt x="70" y="32"/>
                  <a:pt x="70" y="30"/>
                </a:cubicBezTo>
                <a:cubicBezTo>
                  <a:pt x="70" y="28"/>
                  <a:pt x="73" y="25"/>
                  <a:pt x="75" y="24"/>
                </a:cubicBezTo>
                <a:cubicBezTo>
                  <a:pt x="86" y="18"/>
                  <a:pt x="115" y="8"/>
                  <a:pt x="118" y="7"/>
                </a:cubicBezTo>
                <a:cubicBezTo>
                  <a:pt x="118" y="7"/>
                  <a:pt x="118" y="7"/>
                  <a:pt x="118" y="7"/>
                </a:cubicBezTo>
                <a:cubicBezTo>
                  <a:pt x="125" y="7"/>
                  <a:pt x="169" y="13"/>
                  <a:pt x="175" y="14"/>
                </a:cubicBezTo>
                <a:close/>
                <a:moveTo>
                  <a:pt x="193" y="0"/>
                </a:moveTo>
                <a:cubicBezTo>
                  <a:pt x="192" y="0"/>
                  <a:pt x="191" y="0"/>
                  <a:pt x="191" y="0"/>
                </a:cubicBezTo>
                <a:cubicBezTo>
                  <a:pt x="182" y="4"/>
                  <a:pt x="182" y="4"/>
                  <a:pt x="182" y="4"/>
                </a:cubicBezTo>
                <a:cubicBezTo>
                  <a:pt x="181" y="4"/>
                  <a:pt x="180" y="5"/>
                  <a:pt x="179" y="7"/>
                </a:cubicBezTo>
                <a:cubicBezTo>
                  <a:pt x="178" y="8"/>
                  <a:pt x="178" y="9"/>
                  <a:pt x="179" y="11"/>
                </a:cubicBezTo>
                <a:cubicBezTo>
                  <a:pt x="200" y="64"/>
                  <a:pt x="200" y="64"/>
                  <a:pt x="200" y="64"/>
                </a:cubicBezTo>
                <a:cubicBezTo>
                  <a:pt x="201" y="67"/>
                  <a:pt x="205" y="69"/>
                  <a:pt x="207" y="67"/>
                </a:cubicBezTo>
                <a:cubicBezTo>
                  <a:pt x="216" y="64"/>
                  <a:pt x="216" y="64"/>
                  <a:pt x="216" y="64"/>
                </a:cubicBezTo>
                <a:cubicBezTo>
                  <a:pt x="217" y="64"/>
                  <a:pt x="218" y="62"/>
                  <a:pt x="219" y="61"/>
                </a:cubicBezTo>
                <a:cubicBezTo>
                  <a:pt x="220" y="60"/>
                  <a:pt x="220" y="58"/>
                  <a:pt x="219" y="57"/>
                </a:cubicBezTo>
                <a:cubicBezTo>
                  <a:pt x="198" y="3"/>
                  <a:pt x="198" y="3"/>
                  <a:pt x="198" y="3"/>
                </a:cubicBezTo>
                <a:cubicBezTo>
                  <a:pt x="197" y="1"/>
                  <a:pt x="195" y="0"/>
                  <a:pt x="193" y="0"/>
                </a:cubicBezTo>
                <a:close/>
                <a:moveTo>
                  <a:pt x="0" y="73"/>
                </a:moveTo>
                <a:cubicBezTo>
                  <a:pt x="0" y="74"/>
                  <a:pt x="1" y="76"/>
                  <a:pt x="2" y="77"/>
                </a:cubicBezTo>
                <a:cubicBezTo>
                  <a:pt x="3" y="78"/>
                  <a:pt x="4" y="79"/>
                  <a:pt x="6" y="79"/>
                </a:cubicBezTo>
                <a:cubicBezTo>
                  <a:pt x="15" y="80"/>
                  <a:pt x="15" y="80"/>
                  <a:pt x="15" y="80"/>
                </a:cubicBezTo>
                <a:cubicBezTo>
                  <a:pt x="18" y="80"/>
                  <a:pt x="20" y="78"/>
                  <a:pt x="21" y="74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3"/>
                  <a:pt x="25" y="12"/>
                  <a:pt x="24" y="10"/>
                </a:cubicBezTo>
                <a:cubicBezTo>
                  <a:pt x="23" y="9"/>
                  <a:pt x="21" y="9"/>
                  <a:pt x="20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8" y="8"/>
                  <a:pt x="5" y="10"/>
                  <a:pt x="5" y="13"/>
                </a:cubicBezTo>
                <a:lnTo>
                  <a:pt x="0" y="73"/>
                </a:lnTo>
                <a:close/>
                <a:moveTo>
                  <a:pt x="90" y="126"/>
                </a:moveTo>
                <a:cubicBezTo>
                  <a:pt x="90" y="124"/>
                  <a:pt x="89" y="123"/>
                  <a:pt x="87" y="121"/>
                </a:cubicBezTo>
                <a:cubicBezTo>
                  <a:pt x="83" y="118"/>
                  <a:pt x="79" y="118"/>
                  <a:pt x="76" y="123"/>
                </a:cubicBezTo>
                <a:cubicBezTo>
                  <a:pt x="72" y="127"/>
                  <a:pt x="72" y="127"/>
                  <a:pt x="72" y="127"/>
                </a:cubicBezTo>
                <a:cubicBezTo>
                  <a:pt x="71" y="128"/>
                  <a:pt x="71" y="128"/>
                  <a:pt x="71" y="128"/>
                </a:cubicBezTo>
                <a:cubicBezTo>
                  <a:pt x="68" y="132"/>
                  <a:pt x="68" y="132"/>
                  <a:pt x="68" y="132"/>
                </a:cubicBezTo>
                <a:cubicBezTo>
                  <a:pt x="63" y="138"/>
                  <a:pt x="68" y="143"/>
                  <a:pt x="69" y="144"/>
                </a:cubicBezTo>
                <a:cubicBezTo>
                  <a:pt x="71" y="146"/>
                  <a:pt x="72" y="146"/>
                  <a:pt x="74" y="146"/>
                </a:cubicBezTo>
                <a:cubicBezTo>
                  <a:pt x="76" y="146"/>
                  <a:pt x="78" y="145"/>
                  <a:pt x="80" y="143"/>
                </a:cubicBezTo>
                <a:cubicBezTo>
                  <a:pt x="86" y="135"/>
                  <a:pt x="86" y="135"/>
                  <a:pt x="86" y="135"/>
                </a:cubicBezTo>
                <a:cubicBezTo>
                  <a:pt x="86" y="135"/>
                  <a:pt x="86" y="135"/>
                  <a:pt x="86" y="135"/>
                </a:cubicBezTo>
                <a:cubicBezTo>
                  <a:pt x="88" y="133"/>
                  <a:pt x="88" y="133"/>
                  <a:pt x="88" y="133"/>
                </a:cubicBezTo>
                <a:cubicBezTo>
                  <a:pt x="90" y="131"/>
                  <a:pt x="91" y="128"/>
                  <a:pt x="90" y="126"/>
                </a:cubicBezTo>
                <a:close/>
                <a:moveTo>
                  <a:pt x="48" y="123"/>
                </a:moveTo>
                <a:cubicBezTo>
                  <a:pt x="45" y="126"/>
                  <a:pt x="45" y="130"/>
                  <a:pt x="50" y="134"/>
                </a:cubicBezTo>
                <a:cubicBezTo>
                  <a:pt x="54" y="137"/>
                  <a:pt x="58" y="136"/>
                  <a:pt x="61" y="132"/>
                </a:cubicBezTo>
                <a:cubicBezTo>
                  <a:pt x="72" y="120"/>
                  <a:pt x="72" y="120"/>
                  <a:pt x="72" y="120"/>
                </a:cubicBezTo>
                <a:cubicBezTo>
                  <a:pt x="77" y="114"/>
                  <a:pt x="72" y="109"/>
                  <a:pt x="70" y="108"/>
                </a:cubicBezTo>
                <a:cubicBezTo>
                  <a:pt x="66" y="105"/>
                  <a:pt x="63" y="105"/>
                  <a:pt x="59" y="109"/>
                </a:cubicBezTo>
                <a:cubicBezTo>
                  <a:pt x="53" y="116"/>
                  <a:pt x="53" y="116"/>
                  <a:pt x="53" y="116"/>
                </a:cubicBezTo>
                <a:cubicBezTo>
                  <a:pt x="54" y="116"/>
                  <a:pt x="54" y="116"/>
                  <a:pt x="54" y="116"/>
                </a:cubicBezTo>
                <a:cubicBezTo>
                  <a:pt x="53" y="117"/>
                  <a:pt x="53" y="117"/>
                  <a:pt x="53" y="117"/>
                </a:cubicBezTo>
                <a:lnTo>
                  <a:pt x="48" y="123"/>
                </a:lnTo>
                <a:close/>
                <a:moveTo>
                  <a:pt x="33" y="108"/>
                </a:moveTo>
                <a:cubicBezTo>
                  <a:pt x="31" y="110"/>
                  <a:pt x="30" y="112"/>
                  <a:pt x="31" y="114"/>
                </a:cubicBezTo>
                <a:cubicBezTo>
                  <a:pt x="31" y="116"/>
                  <a:pt x="32" y="118"/>
                  <a:pt x="34" y="120"/>
                </a:cubicBezTo>
                <a:cubicBezTo>
                  <a:pt x="38" y="123"/>
                  <a:pt x="42" y="122"/>
                  <a:pt x="45" y="118"/>
                </a:cubicBezTo>
                <a:cubicBezTo>
                  <a:pt x="57" y="104"/>
                  <a:pt x="57" y="104"/>
                  <a:pt x="57" y="104"/>
                </a:cubicBezTo>
                <a:cubicBezTo>
                  <a:pt x="58" y="102"/>
                  <a:pt x="59" y="100"/>
                  <a:pt x="59" y="98"/>
                </a:cubicBezTo>
                <a:cubicBezTo>
                  <a:pt x="58" y="96"/>
                  <a:pt x="57" y="94"/>
                  <a:pt x="55" y="93"/>
                </a:cubicBezTo>
                <a:cubicBezTo>
                  <a:pt x="51" y="90"/>
                  <a:pt x="47" y="90"/>
                  <a:pt x="44" y="94"/>
                </a:cubicBezTo>
                <a:cubicBezTo>
                  <a:pt x="38" y="101"/>
                  <a:pt x="38" y="101"/>
                  <a:pt x="38" y="101"/>
                </a:cubicBezTo>
                <a:cubicBezTo>
                  <a:pt x="38" y="101"/>
                  <a:pt x="38" y="101"/>
                  <a:pt x="38" y="101"/>
                </a:cubicBezTo>
                <a:cubicBezTo>
                  <a:pt x="38" y="102"/>
                  <a:pt x="38" y="102"/>
                  <a:pt x="38" y="102"/>
                </a:cubicBezTo>
                <a:lnTo>
                  <a:pt x="33" y="108"/>
                </a:lnTo>
                <a:close/>
                <a:moveTo>
                  <a:pt x="30" y="103"/>
                </a:moveTo>
                <a:cubicBezTo>
                  <a:pt x="42" y="89"/>
                  <a:pt x="42" y="89"/>
                  <a:pt x="42" y="89"/>
                </a:cubicBezTo>
                <a:cubicBezTo>
                  <a:pt x="46" y="83"/>
                  <a:pt x="42" y="79"/>
                  <a:pt x="40" y="78"/>
                </a:cubicBezTo>
                <a:cubicBezTo>
                  <a:pt x="36" y="74"/>
                  <a:pt x="32" y="75"/>
                  <a:pt x="29" y="79"/>
                </a:cubicBezTo>
                <a:cubicBezTo>
                  <a:pt x="25" y="84"/>
                  <a:pt x="25" y="84"/>
                  <a:pt x="25" y="84"/>
                </a:cubicBezTo>
                <a:cubicBezTo>
                  <a:pt x="25" y="84"/>
                  <a:pt x="25" y="84"/>
                  <a:pt x="25" y="84"/>
                </a:cubicBezTo>
                <a:cubicBezTo>
                  <a:pt x="25" y="85"/>
                  <a:pt x="25" y="85"/>
                  <a:pt x="25" y="85"/>
                </a:cubicBezTo>
                <a:cubicBezTo>
                  <a:pt x="19" y="91"/>
                  <a:pt x="19" y="91"/>
                  <a:pt x="19" y="91"/>
                </a:cubicBezTo>
                <a:cubicBezTo>
                  <a:pt x="18" y="93"/>
                  <a:pt x="17" y="95"/>
                  <a:pt x="17" y="97"/>
                </a:cubicBezTo>
                <a:cubicBezTo>
                  <a:pt x="17" y="99"/>
                  <a:pt x="19" y="101"/>
                  <a:pt x="19" y="101"/>
                </a:cubicBezTo>
                <a:cubicBezTo>
                  <a:pt x="21" y="103"/>
                  <a:pt x="24" y="105"/>
                  <a:pt x="26" y="105"/>
                </a:cubicBezTo>
                <a:cubicBezTo>
                  <a:pt x="27" y="105"/>
                  <a:pt x="29" y="104"/>
                  <a:pt x="30" y="103"/>
                </a:cubicBezTo>
                <a:close/>
                <a:moveTo>
                  <a:pt x="166" y="91"/>
                </a:moveTo>
                <a:cubicBezTo>
                  <a:pt x="169" y="88"/>
                  <a:pt x="171" y="84"/>
                  <a:pt x="165" y="79"/>
                </a:cubicBezTo>
                <a:cubicBezTo>
                  <a:pt x="161" y="76"/>
                  <a:pt x="161" y="76"/>
                  <a:pt x="161" y="76"/>
                </a:cubicBezTo>
                <a:cubicBezTo>
                  <a:pt x="141" y="58"/>
                  <a:pt x="116" y="37"/>
                  <a:pt x="111" y="34"/>
                </a:cubicBezTo>
                <a:cubicBezTo>
                  <a:pt x="108" y="34"/>
                  <a:pt x="101" y="36"/>
                  <a:pt x="96" y="38"/>
                </a:cubicBezTo>
                <a:cubicBezTo>
                  <a:pt x="96" y="38"/>
                  <a:pt x="96" y="38"/>
                  <a:pt x="96" y="38"/>
                </a:cubicBezTo>
                <a:cubicBezTo>
                  <a:pt x="96" y="39"/>
                  <a:pt x="87" y="41"/>
                  <a:pt x="80" y="41"/>
                </a:cubicBezTo>
                <a:cubicBezTo>
                  <a:pt x="76" y="41"/>
                  <a:pt x="72" y="40"/>
                  <a:pt x="70" y="39"/>
                </a:cubicBezTo>
                <a:cubicBezTo>
                  <a:pt x="65" y="36"/>
                  <a:pt x="65" y="32"/>
                  <a:pt x="65" y="30"/>
                </a:cubicBezTo>
                <a:cubicBezTo>
                  <a:pt x="65" y="26"/>
                  <a:pt x="69" y="22"/>
                  <a:pt x="72" y="20"/>
                </a:cubicBezTo>
                <a:cubicBezTo>
                  <a:pt x="30" y="15"/>
                  <a:pt x="30" y="15"/>
                  <a:pt x="30" y="15"/>
                </a:cubicBezTo>
                <a:cubicBezTo>
                  <a:pt x="26" y="75"/>
                  <a:pt x="26" y="75"/>
                  <a:pt x="26" y="75"/>
                </a:cubicBezTo>
                <a:cubicBezTo>
                  <a:pt x="29" y="71"/>
                  <a:pt x="33" y="70"/>
                  <a:pt x="35" y="70"/>
                </a:cubicBezTo>
                <a:cubicBezTo>
                  <a:pt x="38" y="70"/>
                  <a:pt x="41" y="72"/>
                  <a:pt x="43" y="74"/>
                </a:cubicBezTo>
                <a:cubicBezTo>
                  <a:pt x="47" y="77"/>
                  <a:pt x="49" y="81"/>
                  <a:pt x="49" y="86"/>
                </a:cubicBezTo>
                <a:cubicBezTo>
                  <a:pt x="52" y="85"/>
                  <a:pt x="55" y="86"/>
                  <a:pt x="58" y="89"/>
                </a:cubicBezTo>
                <a:cubicBezTo>
                  <a:pt x="62" y="92"/>
                  <a:pt x="64" y="96"/>
                  <a:pt x="64" y="101"/>
                </a:cubicBezTo>
                <a:cubicBezTo>
                  <a:pt x="67" y="100"/>
                  <a:pt x="71" y="101"/>
                  <a:pt x="74" y="104"/>
                </a:cubicBezTo>
                <a:cubicBezTo>
                  <a:pt x="77" y="107"/>
                  <a:pt x="79" y="110"/>
                  <a:pt x="79" y="114"/>
                </a:cubicBezTo>
                <a:cubicBezTo>
                  <a:pt x="83" y="113"/>
                  <a:pt x="87" y="114"/>
                  <a:pt x="90" y="117"/>
                </a:cubicBezTo>
                <a:cubicBezTo>
                  <a:pt x="95" y="121"/>
                  <a:pt x="97" y="126"/>
                  <a:pt x="95" y="132"/>
                </a:cubicBezTo>
                <a:cubicBezTo>
                  <a:pt x="98" y="135"/>
                  <a:pt x="98" y="135"/>
                  <a:pt x="98" y="135"/>
                </a:cubicBezTo>
                <a:cubicBezTo>
                  <a:pt x="99" y="135"/>
                  <a:pt x="99" y="135"/>
                  <a:pt x="99" y="135"/>
                </a:cubicBezTo>
                <a:cubicBezTo>
                  <a:pt x="99" y="135"/>
                  <a:pt x="99" y="135"/>
                  <a:pt x="99" y="135"/>
                </a:cubicBezTo>
                <a:cubicBezTo>
                  <a:pt x="101" y="136"/>
                  <a:pt x="102" y="137"/>
                  <a:pt x="104" y="137"/>
                </a:cubicBezTo>
                <a:cubicBezTo>
                  <a:pt x="106" y="137"/>
                  <a:pt x="108" y="135"/>
                  <a:pt x="109" y="134"/>
                </a:cubicBezTo>
                <a:cubicBezTo>
                  <a:pt x="112" y="131"/>
                  <a:pt x="113" y="128"/>
                  <a:pt x="110" y="125"/>
                </a:cubicBezTo>
                <a:cubicBezTo>
                  <a:pt x="110" y="125"/>
                  <a:pt x="110" y="125"/>
                  <a:pt x="110" y="125"/>
                </a:cubicBezTo>
                <a:cubicBezTo>
                  <a:pt x="92" y="109"/>
                  <a:pt x="92" y="109"/>
                  <a:pt x="92" y="109"/>
                </a:cubicBezTo>
                <a:cubicBezTo>
                  <a:pt x="91" y="108"/>
                  <a:pt x="91" y="108"/>
                  <a:pt x="90" y="107"/>
                </a:cubicBezTo>
                <a:cubicBezTo>
                  <a:pt x="90" y="106"/>
                  <a:pt x="91" y="105"/>
                  <a:pt x="91" y="105"/>
                </a:cubicBezTo>
                <a:cubicBezTo>
                  <a:pt x="92" y="104"/>
                  <a:pt x="94" y="103"/>
                  <a:pt x="95" y="104"/>
                </a:cubicBezTo>
                <a:cubicBezTo>
                  <a:pt x="120" y="125"/>
                  <a:pt x="120" y="125"/>
                  <a:pt x="120" y="125"/>
                </a:cubicBezTo>
                <a:cubicBezTo>
                  <a:pt x="121" y="126"/>
                  <a:pt x="122" y="126"/>
                  <a:pt x="124" y="126"/>
                </a:cubicBezTo>
                <a:cubicBezTo>
                  <a:pt x="126" y="126"/>
                  <a:pt x="129" y="125"/>
                  <a:pt x="130" y="123"/>
                </a:cubicBezTo>
                <a:cubicBezTo>
                  <a:pt x="132" y="121"/>
                  <a:pt x="133" y="119"/>
                  <a:pt x="132" y="117"/>
                </a:cubicBezTo>
                <a:cubicBezTo>
                  <a:pt x="132" y="115"/>
                  <a:pt x="131" y="113"/>
                  <a:pt x="129" y="111"/>
                </a:cubicBezTo>
                <a:cubicBezTo>
                  <a:pt x="126" y="109"/>
                  <a:pt x="126" y="109"/>
                  <a:pt x="126" y="109"/>
                </a:cubicBezTo>
                <a:cubicBezTo>
                  <a:pt x="126" y="109"/>
                  <a:pt x="126" y="109"/>
                  <a:pt x="126" y="109"/>
                </a:cubicBezTo>
                <a:cubicBezTo>
                  <a:pt x="112" y="98"/>
                  <a:pt x="112" y="98"/>
                  <a:pt x="112" y="98"/>
                </a:cubicBezTo>
                <a:cubicBezTo>
                  <a:pt x="112" y="97"/>
                  <a:pt x="111" y="96"/>
                  <a:pt x="111" y="96"/>
                </a:cubicBezTo>
                <a:cubicBezTo>
                  <a:pt x="111" y="95"/>
                  <a:pt x="111" y="94"/>
                  <a:pt x="112" y="93"/>
                </a:cubicBezTo>
                <a:cubicBezTo>
                  <a:pt x="113" y="92"/>
                  <a:pt x="115" y="92"/>
                  <a:pt x="116" y="93"/>
                </a:cubicBezTo>
                <a:cubicBezTo>
                  <a:pt x="138" y="111"/>
                  <a:pt x="138" y="111"/>
                  <a:pt x="138" y="111"/>
                </a:cubicBezTo>
                <a:cubicBezTo>
                  <a:pt x="140" y="112"/>
                  <a:pt x="142" y="113"/>
                  <a:pt x="143" y="113"/>
                </a:cubicBezTo>
                <a:cubicBezTo>
                  <a:pt x="146" y="113"/>
                  <a:pt x="149" y="111"/>
                  <a:pt x="151" y="109"/>
                </a:cubicBezTo>
                <a:cubicBezTo>
                  <a:pt x="153" y="107"/>
                  <a:pt x="153" y="105"/>
                  <a:pt x="153" y="103"/>
                </a:cubicBezTo>
                <a:cubicBezTo>
                  <a:pt x="153" y="101"/>
                  <a:pt x="152" y="99"/>
                  <a:pt x="150" y="97"/>
                </a:cubicBezTo>
                <a:cubicBezTo>
                  <a:pt x="143" y="92"/>
                  <a:pt x="143" y="92"/>
                  <a:pt x="143" y="92"/>
                </a:cubicBezTo>
                <a:cubicBezTo>
                  <a:pt x="143" y="92"/>
                  <a:pt x="143" y="92"/>
                  <a:pt x="143" y="92"/>
                </a:cubicBezTo>
                <a:cubicBezTo>
                  <a:pt x="132" y="82"/>
                  <a:pt x="132" y="82"/>
                  <a:pt x="132" y="82"/>
                </a:cubicBezTo>
                <a:cubicBezTo>
                  <a:pt x="130" y="81"/>
                  <a:pt x="130" y="80"/>
                  <a:pt x="131" y="78"/>
                </a:cubicBezTo>
                <a:cubicBezTo>
                  <a:pt x="132" y="77"/>
                  <a:pt x="134" y="77"/>
                  <a:pt x="135" y="78"/>
                </a:cubicBezTo>
                <a:cubicBezTo>
                  <a:pt x="154" y="93"/>
                  <a:pt x="154" y="93"/>
                  <a:pt x="154" y="93"/>
                </a:cubicBezTo>
                <a:cubicBezTo>
                  <a:pt x="158" y="96"/>
                  <a:pt x="163" y="95"/>
                  <a:pt x="166" y="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2527629" y="9244859"/>
            <a:ext cx="173041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rgbClr val="303BA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Cooperation</a:t>
            </a:r>
            <a:endParaRPr lang="en-US" sz="2400" b="0" cap="none" spc="0" dirty="0">
              <a:ln w="0"/>
              <a:solidFill>
                <a:srgbClr val="303BA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5452210" y="8986875"/>
            <a:ext cx="186506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rgbClr val="303BA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Collaboration</a:t>
            </a:r>
            <a:endParaRPr lang="en-US" sz="2400" b="0" cap="none" spc="0" dirty="0">
              <a:ln w="0"/>
              <a:solidFill>
                <a:srgbClr val="303BA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0" name="Google Shape;1435;p74"/>
          <p:cNvSpPr/>
          <p:nvPr/>
        </p:nvSpPr>
        <p:spPr>
          <a:xfrm>
            <a:off x="16076106" y="8385166"/>
            <a:ext cx="898525" cy="469900"/>
          </a:xfrm>
          <a:custGeom>
            <a:avLst/>
            <a:gdLst/>
            <a:ahLst/>
            <a:cxnLst/>
            <a:rect l="l" t="t" r="r" b="b"/>
            <a:pathLst>
              <a:path w="211" h="110" extrusionOk="0">
                <a:moveTo>
                  <a:pt x="152" y="104"/>
                </a:moveTo>
                <a:cubicBezTo>
                  <a:pt x="149" y="105"/>
                  <a:pt x="146" y="106"/>
                  <a:pt x="143" y="107"/>
                </a:cubicBezTo>
                <a:cubicBezTo>
                  <a:pt x="132" y="110"/>
                  <a:pt x="121" y="110"/>
                  <a:pt x="108" y="110"/>
                </a:cubicBezTo>
                <a:cubicBezTo>
                  <a:pt x="94" y="110"/>
                  <a:pt x="84" y="110"/>
                  <a:pt x="73" y="107"/>
                </a:cubicBezTo>
                <a:cubicBezTo>
                  <a:pt x="70" y="106"/>
                  <a:pt x="67" y="105"/>
                  <a:pt x="64" y="104"/>
                </a:cubicBezTo>
                <a:cubicBezTo>
                  <a:pt x="55" y="99"/>
                  <a:pt x="54" y="92"/>
                  <a:pt x="60" y="87"/>
                </a:cubicBezTo>
                <a:cubicBezTo>
                  <a:pt x="65" y="81"/>
                  <a:pt x="72" y="77"/>
                  <a:pt x="79" y="74"/>
                </a:cubicBezTo>
                <a:cubicBezTo>
                  <a:pt x="82" y="73"/>
                  <a:pt x="86" y="71"/>
                  <a:pt x="89" y="70"/>
                </a:cubicBezTo>
                <a:cubicBezTo>
                  <a:pt x="95" y="68"/>
                  <a:pt x="97" y="62"/>
                  <a:pt x="92" y="57"/>
                </a:cubicBezTo>
                <a:cubicBezTo>
                  <a:pt x="83" y="48"/>
                  <a:pt x="80" y="37"/>
                  <a:pt x="80" y="24"/>
                </a:cubicBezTo>
                <a:cubicBezTo>
                  <a:pt x="81" y="11"/>
                  <a:pt x="88" y="4"/>
                  <a:pt x="100" y="1"/>
                </a:cubicBezTo>
                <a:cubicBezTo>
                  <a:pt x="103" y="0"/>
                  <a:pt x="105" y="0"/>
                  <a:pt x="108" y="0"/>
                </a:cubicBezTo>
                <a:cubicBezTo>
                  <a:pt x="110" y="0"/>
                  <a:pt x="113" y="0"/>
                  <a:pt x="116" y="1"/>
                </a:cubicBezTo>
                <a:cubicBezTo>
                  <a:pt x="128" y="4"/>
                  <a:pt x="135" y="11"/>
                  <a:pt x="136" y="24"/>
                </a:cubicBezTo>
                <a:cubicBezTo>
                  <a:pt x="136" y="37"/>
                  <a:pt x="133" y="48"/>
                  <a:pt x="124" y="57"/>
                </a:cubicBezTo>
                <a:cubicBezTo>
                  <a:pt x="119" y="61"/>
                  <a:pt x="121" y="68"/>
                  <a:pt x="127" y="70"/>
                </a:cubicBezTo>
                <a:cubicBezTo>
                  <a:pt x="130" y="71"/>
                  <a:pt x="133" y="73"/>
                  <a:pt x="137" y="74"/>
                </a:cubicBezTo>
                <a:cubicBezTo>
                  <a:pt x="144" y="77"/>
                  <a:pt x="151" y="81"/>
                  <a:pt x="156" y="87"/>
                </a:cubicBezTo>
                <a:cubicBezTo>
                  <a:pt x="160" y="90"/>
                  <a:pt x="161" y="99"/>
                  <a:pt x="152" y="104"/>
                </a:cubicBezTo>
                <a:close/>
                <a:moveTo>
                  <a:pt x="208" y="94"/>
                </a:moveTo>
                <a:cubicBezTo>
                  <a:pt x="204" y="90"/>
                  <a:pt x="199" y="87"/>
                  <a:pt x="194" y="85"/>
                </a:cubicBezTo>
                <a:cubicBezTo>
                  <a:pt x="192" y="84"/>
                  <a:pt x="189" y="83"/>
                  <a:pt x="187" y="82"/>
                </a:cubicBezTo>
                <a:cubicBezTo>
                  <a:pt x="183" y="81"/>
                  <a:pt x="182" y="76"/>
                  <a:pt x="185" y="73"/>
                </a:cubicBezTo>
                <a:cubicBezTo>
                  <a:pt x="191" y="67"/>
                  <a:pt x="194" y="59"/>
                  <a:pt x="193" y="50"/>
                </a:cubicBezTo>
                <a:cubicBezTo>
                  <a:pt x="193" y="41"/>
                  <a:pt x="188" y="36"/>
                  <a:pt x="179" y="34"/>
                </a:cubicBezTo>
                <a:cubicBezTo>
                  <a:pt x="177" y="34"/>
                  <a:pt x="176" y="34"/>
                  <a:pt x="174" y="34"/>
                </a:cubicBezTo>
                <a:cubicBezTo>
                  <a:pt x="172" y="34"/>
                  <a:pt x="171" y="34"/>
                  <a:pt x="169" y="34"/>
                </a:cubicBezTo>
                <a:cubicBezTo>
                  <a:pt x="160" y="36"/>
                  <a:pt x="155" y="41"/>
                  <a:pt x="155" y="50"/>
                </a:cubicBezTo>
                <a:cubicBezTo>
                  <a:pt x="154" y="59"/>
                  <a:pt x="157" y="67"/>
                  <a:pt x="163" y="73"/>
                </a:cubicBezTo>
                <a:cubicBezTo>
                  <a:pt x="166" y="76"/>
                  <a:pt x="165" y="81"/>
                  <a:pt x="161" y="82"/>
                </a:cubicBezTo>
                <a:cubicBezTo>
                  <a:pt x="161" y="82"/>
                  <a:pt x="160" y="82"/>
                  <a:pt x="160" y="83"/>
                </a:cubicBezTo>
                <a:cubicBezTo>
                  <a:pt x="161" y="83"/>
                  <a:pt x="162" y="84"/>
                  <a:pt x="162" y="84"/>
                </a:cubicBezTo>
                <a:cubicBezTo>
                  <a:pt x="165" y="87"/>
                  <a:pt x="167" y="92"/>
                  <a:pt x="166" y="96"/>
                </a:cubicBezTo>
                <a:cubicBezTo>
                  <a:pt x="165" y="101"/>
                  <a:pt x="162" y="105"/>
                  <a:pt x="157" y="107"/>
                </a:cubicBezTo>
                <a:cubicBezTo>
                  <a:pt x="156" y="108"/>
                  <a:pt x="155" y="108"/>
                  <a:pt x="153" y="109"/>
                </a:cubicBezTo>
                <a:cubicBezTo>
                  <a:pt x="160" y="110"/>
                  <a:pt x="166" y="110"/>
                  <a:pt x="174" y="110"/>
                </a:cubicBezTo>
                <a:cubicBezTo>
                  <a:pt x="183" y="110"/>
                  <a:pt x="191" y="110"/>
                  <a:pt x="198" y="108"/>
                </a:cubicBezTo>
                <a:cubicBezTo>
                  <a:pt x="200" y="107"/>
                  <a:pt x="203" y="107"/>
                  <a:pt x="205" y="106"/>
                </a:cubicBezTo>
                <a:cubicBezTo>
                  <a:pt x="211" y="103"/>
                  <a:pt x="210" y="96"/>
                  <a:pt x="208" y="94"/>
                </a:cubicBezTo>
                <a:close/>
                <a:moveTo>
                  <a:pt x="49" y="96"/>
                </a:moveTo>
                <a:cubicBezTo>
                  <a:pt x="49" y="92"/>
                  <a:pt x="50" y="88"/>
                  <a:pt x="54" y="84"/>
                </a:cubicBezTo>
                <a:cubicBezTo>
                  <a:pt x="55" y="83"/>
                  <a:pt x="56" y="82"/>
                  <a:pt x="58" y="80"/>
                </a:cubicBezTo>
                <a:cubicBezTo>
                  <a:pt x="57" y="80"/>
                  <a:pt x="56" y="80"/>
                  <a:pt x="55" y="79"/>
                </a:cubicBezTo>
                <a:cubicBezTo>
                  <a:pt x="51" y="77"/>
                  <a:pt x="49" y="73"/>
                  <a:pt x="53" y="69"/>
                </a:cubicBezTo>
                <a:cubicBezTo>
                  <a:pt x="60" y="62"/>
                  <a:pt x="63" y="53"/>
                  <a:pt x="62" y="44"/>
                </a:cubicBezTo>
                <a:cubicBezTo>
                  <a:pt x="62" y="34"/>
                  <a:pt x="56" y="28"/>
                  <a:pt x="47" y="26"/>
                </a:cubicBezTo>
                <a:cubicBezTo>
                  <a:pt x="45" y="26"/>
                  <a:pt x="43" y="25"/>
                  <a:pt x="41" y="25"/>
                </a:cubicBezTo>
                <a:cubicBezTo>
                  <a:pt x="39" y="25"/>
                  <a:pt x="37" y="26"/>
                  <a:pt x="35" y="26"/>
                </a:cubicBezTo>
                <a:cubicBezTo>
                  <a:pt x="26" y="28"/>
                  <a:pt x="20" y="34"/>
                  <a:pt x="19" y="44"/>
                </a:cubicBezTo>
                <a:cubicBezTo>
                  <a:pt x="19" y="53"/>
                  <a:pt x="22" y="62"/>
                  <a:pt x="29" y="69"/>
                </a:cubicBezTo>
                <a:cubicBezTo>
                  <a:pt x="32" y="73"/>
                  <a:pt x="31" y="77"/>
                  <a:pt x="26" y="79"/>
                </a:cubicBezTo>
                <a:cubicBezTo>
                  <a:pt x="24" y="80"/>
                  <a:pt x="21" y="81"/>
                  <a:pt x="19" y="82"/>
                </a:cubicBezTo>
                <a:cubicBezTo>
                  <a:pt x="13" y="85"/>
                  <a:pt x="8" y="88"/>
                  <a:pt x="3" y="92"/>
                </a:cubicBezTo>
                <a:cubicBezTo>
                  <a:pt x="0" y="96"/>
                  <a:pt x="0" y="102"/>
                  <a:pt x="7" y="105"/>
                </a:cubicBezTo>
                <a:cubicBezTo>
                  <a:pt x="9" y="106"/>
                  <a:pt x="11" y="107"/>
                  <a:pt x="14" y="108"/>
                </a:cubicBezTo>
                <a:cubicBezTo>
                  <a:pt x="22" y="110"/>
                  <a:pt x="30" y="110"/>
                  <a:pt x="41" y="110"/>
                </a:cubicBezTo>
                <a:cubicBezTo>
                  <a:pt x="49" y="110"/>
                  <a:pt x="56" y="110"/>
                  <a:pt x="63" y="109"/>
                </a:cubicBezTo>
                <a:cubicBezTo>
                  <a:pt x="61" y="108"/>
                  <a:pt x="60" y="108"/>
                  <a:pt x="59" y="107"/>
                </a:cubicBezTo>
                <a:cubicBezTo>
                  <a:pt x="53" y="105"/>
                  <a:pt x="50" y="101"/>
                  <a:pt x="49" y="9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5400244" y="9349516"/>
            <a:ext cx="19690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(Collaborator)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13124434" y="9513184"/>
            <a:ext cx="153086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(Comrade)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4188364" y="6569197"/>
            <a:ext cx="115127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(Coach)</a:t>
            </a:r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4405553" y="7931509"/>
            <a:ext cx="6687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of a</a:t>
            </a:r>
            <a:endParaRPr lang="en-US" sz="2400" b="1" cap="none" spc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3950506" y="8178871"/>
            <a:ext cx="17482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PAEPIan</a:t>
            </a:r>
            <a:endParaRPr lang="en-US" sz="3600" b="1" cap="none" spc="0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7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537091" y="5768723"/>
            <a:ext cx="441577" cy="4415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00381" y="2421206"/>
            <a:ext cx="27502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15" dirty="0" smtClean="0">
                <a:solidFill>
                  <a:srgbClr val="303BAE"/>
                </a:solidFill>
                <a:latin typeface="Arial Black" panose="020B0A04020102020204" pitchFamily="34" charset="0"/>
              </a:rPr>
              <a:t>Remarkable Acronyms </a:t>
            </a:r>
          </a:p>
          <a:p>
            <a:pPr algn="ctr"/>
            <a:endParaRPr lang="en-US" sz="2400" b="1" spc="15" dirty="0">
              <a:solidFill>
                <a:srgbClr val="303BAE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spc="15" dirty="0" smtClean="0">
                <a:solidFill>
                  <a:srgbClr val="303BAE"/>
                </a:solidFill>
                <a:latin typeface="Arial Black" panose="020B0A04020102020204" pitchFamily="34" charset="0"/>
              </a:rPr>
              <a:t>B-E-N-E-D-I-C-T</a:t>
            </a:r>
          </a:p>
          <a:p>
            <a:pPr algn="ctr"/>
            <a:endParaRPr lang="en-US" sz="2400" b="1" spc="15" dirty="0" smtClean="0">
              <a:solidFill>
                <a:srgbClr val="303BAE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400" b="1" spc="15" dirty="0" smtClean="0">
                <a:solidFill>
                  <a:srgbClr val="303BAE"/>
                </a:solidFill>
                <a:latin typeface="Arial Black" panose="020B0A04020102020204" pitchFamily="34" charset="0"/>
              </a:rPr>
              <a:t>S-B-U</a:t>
            </a:r>
          </a:p>
          <a:p>
            <a:pPr algn="ctr"/>
            <a:r>
              <a:rPr lang="en-US" sz="2400" b="1" spc="15" dirty="0" smtClean="0">
                <a:solidFill>
                  <a:srgbClr val="303BAE"/>
                </a:solidFill>
                <a:latin typeface="Arial Black" panose="020B0A04020102020204" pitchFamily="34" charset="0"/>
              </a:rPr>
              <a:t>(fearless and </a:t>
            </a:r>
          </a:p>
          <a:p>
            <a:pPr algn="ctr"/>
            <a:r>
              <a:rPr lang="en-US" sz="2400" b="1" spc="15" dirty="0" smtClean="0">
                <a:solidFill>
                  <a:srgbClr val="303BAE"/>
                </a:solidFill>
                <a:latin typeface="Arial Black" panose="020B0A04020102020204" pitchFamily="34" charset="0"/>
              </a:rPr>
              <a:t>confidence) </a:t>
            </a:r>
            <a:endParaRPr lang="en-PH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103" t="3356" r="8224" b="43945"/>
          <a:stretch/>
        </p:blipFill>
        <p:spPr>
          <a:xfrm>
            <a:off x="270847" y="1860811"/>
            <a:ext cx="4317521" cy="451192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346" y="6053218"/>
            <a:ext cx="789514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r>
              <a:rPr lang="en-US" sz="2400" b="1" dirty="0">
                <a:solidFill>
                  <a:srgbClr val="FF0000"/>
                </a:solidFill>
              </a:rPr>
              <a:t>Rev. Fr. Aloysius Ma. A. </a:t>
            </a:r>
            <a:r>
              <a:rPr lang="en-US" sz="2400" b="1" dirty="0" err="1">
                <a:solidFill>
                  <a:srgbClr val="FF0000"/>
                </a:solidFill>
              </a:rPr>
              <a:t>Maranan</a:t>
            </a:r>
            <a:r>
              <a:rPr lang="en-US" sz="2400" b="1" dirty="0">
                <a:solidFill>
                  <a:srgbClr val="FF0000"/>
                </a:solidFill>
              </a:rPr>
              <a:t>, OSB </a:t>
            </a:r>
          </a:p>
          <a:p>
            <a:r>
              <a:rPr lang="en-US" sz="2400" b="1" dirty="0"/>
              <a:t> First Rector-President , San Beda University (2018 to data) </a:t>
            </a:r>
          </a:p>
          <a:p>
            <a:r>
              <a:rPr lang="en-US" sz="2400" b="1" dirty="0"/>
              <a:t>22nd Rector-President of then San Beda College ( 2010-2018) </a:t>
            </a:r>
            <a:endParaRPr lang="en-PH" sz="2400" b="1" dirty="0"/>
          </a:p>
          <a:p>
            <a:endParaRPr lang="en-US" dirty="0"/>
          </a:p>
          <a:p>
            <a:r>
              <a:rPr lang="en-US" dirty="0" smtClean="0"/>
              <a:t> </a:t>
            </a:r>
            <a:endParaRPr lang="en-PH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7633" t="9862" r="470" b="126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2" name="Group 2"/>
          <p:cNvGrpSpPr/>
          <p:nvPr/>
        </p:nvGrpSpPr>
        <p:grpSpPr>
          <a:xfrm rot="-10800000">
            <a:off x="1577009" y="571500"/>
            <a:ext cx="8391516" cy="7267836"/>
            <a:chOff x="0" y="0"/>
            <a:chExt cx="6202680" cy="5372100"/>
          </a:xfrm>
          <a:solidFill>
            <a:srgbClr val="E7639C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7923213" y="2819258"/>
            <a:ext cx="8391516" cy="7267836"/>
            <a:chOff x="0" y="0"/>
            <a:chExt cx="6202680" cy="5372100"/>
          </a:xfrm>
          <a:solidFill>
            <a:srgbClr val="303BAE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6" name="Group 6"/>
          <p:cNvGrpSpPr/>
          <p:nvPr/>
        </p:nvGrpSpPr>
        <p:grpSpPr>
          <a:xfrm>
            <a:off x="3109247" y="1932666"/>
            <a:ext cx="6110953" cy="3235399"/>
            <a:chOff x="0" y="-9525"/>
            <a:chExt cx="8147937" cy="4313866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7735585" cy="901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8000" spc="105" dirty="0" smtClean="0">
                  <a:solidFill>
                    <a:srgbClr val="FFFFFF"/>
                  </a:solidFill>
                  <a:latin typeface="Fira Sans Medium Bold"/>
                </a:rPr>
                <a:t>VISION</a:t>
              </a:r>
              <a:endParaRPr lang="en-US" sz="8000" spc="105" dirty="0">
                <a:solidFill>
                  <a:srgbClr val="FFFFFF"/>
                </a:solidFill>
                <a:latin typeface="Fira Sans Medium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121331"/>
              <a:ext cx="8147937" cy="31830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PH" sz="28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PAEPI </a:t>
              </a:r>
              <a:r>
                <a:rPr lang="en-PH" sz="2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is a leading </a:t>
              </a:r>
              <a:r>
                <a:rPr lang="en-PH" sz="28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professional </a:t>
              </a:r>
              <a:r>
                <a:rPr lang="en-PH" sz="2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association on research-based extension programs </a:t>
              </a:r>
              <a:r>
                <a:rPr lang="en-PH" sz="28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 </a:t>
              </a:r>
              <a:r>
                <a:rPr lang="en-PH" sz="2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 Philippines </a:t>
              </a:r>
              <a:r>
                <a:rPr lang="en-PH" sz="28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&amp; in </a:t>
              </a:r>
              <a:r>
                <a:rPr lang="en-PH" sz="2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 Asia Pacific Region &amp;</a:t>
              </a:r>
              <a:r>
                <a:rPr lang="en-PH" sz="28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PH" sz="2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Beyond </a:t>
              </a:r>
              <a:r>
                <a:rPr lang="en-PH" sz="28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PH" sz="28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through </a:t>
              </a:r>
              <a:r>
                <a:rPr lang="en-PH" sz="28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Global partnerships.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040736" y="4826923"/>
            <a:ext cx="5138016" cy="4532612"/>
            <a:chOff x="-14515" y="-475040"/>
            <a:chExt cx="6850688" cy="6043483"/>
          </a:xfrm>
        </p:grpSpPr>
        <p:sp>
          <p:nvSpPr>
            <p:cNvPr id="10" name="TextBox 10"/>
            <p:cNvSpPr txBox="1"/>
            <p:nvPr/>
          </p:nvSpPr>
          <p:spPr>
            <a:xfrm>
              <a:off x="-14515" y="-475040"/>
              <a:ext cx="5936765" cy="901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8000" spc="105" dirty="0" smtClean="0">
                  <a:solidFill>
                    <a:srgbClr val="FFFFFF"/>
                  </a:solidFill>
                  <a:latin typeface="Fira Sans Medium Bold"/>
                </a:rPr>
                <a:t>MISSION</a:t>
              </a:r>
              <a:endParaRPr lang="en-US" sz="8000" spc="105" dirty="0">
                <a:solidFill>
                  <a:srgbClr val="FFFFFF"/>
                </a:solidFill>
                <a:latin typeface="Fira Sans Medium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44017"/>
              <a:ext cx="6836173" cy="49244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PH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PAEPI </a:t>
              </a:r>
              <a:r>
                <a:rPr lang="en-PH" sz="2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advances </a:t>
              </a:r>
              <a:r>
                <a:rPr lang="en-PH" sz="2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&amp;  </a:t>
              </a:r>
              <a:r>
                <a:rPr lang="en-PH" sz="2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advocates the professionalization of Extension Program Implementers as a career </a:t>
              </a:r>
              <a:r>
                <a:rPr lang="en-PH" sz="2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&amp; as </a:t>
              </a:r>
              <a:r>
                <a:rPr lang="en-PH" sz="2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 service provider in four (4) development areas: </a:t>
              </a:r>
              <a:endParaRPr lang="en-PH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PH" sz="2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Socio-welfare</a:t>
              </a:r>
              <a:r>
                <a:rPr lang="en-PH" sz="2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endParaRPr lang="en-PH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PH" sz="2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Socio-economic</a:t>
              </a:r>
              <a:r>
                <a:rPr lang="en-PH" sz="2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endParaRPr lang="en-PH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en-PH" sz="2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* Environmental; and </a:t>
              </a:r>
            </a:p>
            <a:p>
              <a:r>
                <a:rPr lang="en-PH" sz="2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*Infrastructure </a:t>
              </a:r>
              <a:r>
                <a:rPr lang="en-PH" sz="2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/Technology  </a:t>
              </a:r>
              <a:r>
                <a:rPr lang="en-PH" sz="24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for innovation</a:t>
              </a:r>
              <a:r>
                <a:rPr lang="en-PH" sz="24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productivity, and sustainability</a:t>
              </a:r>
              <a:r>
                <a:rPr lang="en-PH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PH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7950" y="-56944"/>
            <a:ext cx="2428691" cy="25144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3398" y="7594458"/>
            <a:ext cx="3366234" cy="3366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B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22084" y="792588"/>
            <a:ext cx="7391400" cy="868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31" name="Google Shape;5239;p117"/>
          <p:cNvSpPr>
            <a:spLocks/>
          </p:cNvSpPr>
          <p:nvPr/>
        </p:nvSpPr>
        <p:spPr bwMode="auto">
          <a:xfrm>
            <a:off x="1070777" y="4137025"/>
            <a:ext cx="5421313" cy="5426075"/>
          </a:xfrm>
          <a:custGeom>
            <a:avLst/>
            <a:gdLst>
              <a:gd name="T0" fmla="*/ 2147483646 w 1350"/>
              <a:gd name="T1" fmla="*/ 2147483646 h 1350"/>
              <a:gd name="T2" fmla="*/ 2147483646 w 1350"/>
              <a:gd name="T3" fmla="*/ 2147483646 h 1350"/>
              <a:gd name="T4" fmla="*/ 2147483646 w 1350"/>
              <a:gd name="T5" fmla="*/ 2147483646 h 1350"/>
              <a:gd name="T6" fmla="*/ 2147483646 w 1350"/>
              <a:gd name="T7" fmla="*/ 2147483646 h 1350"/>
              <a:gd name="T8" fmla="*/ 2147483646 w 1350"/>
              <a:gd name="T9" fmla="*/ 2147483646 h 13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350" h="1350" extrusionOk="0">
                <a:moveTo>
                  <a:pt x="966" y="1189"/>
                </a:moveTo>
                <a:cubicBezTo>
                  <a:pt x="682" y="1350"/>
                  <a:pt x="322" y="1250"/>
                  <a:pt x="161" y="966"/>
                </a:cubicBezTo>
                <a:cubicBezTo>
                  <a:pt x="0" y="682"/>
                  <a:pt x="100" y="322"/>
                  <a:pt x="384" y="161"/>
                </a:cubicBezTo>
                <a:cubicBezTo>
                  <a:pt x="668" y="0"/>
                  <a:pt x="1028" y="100"/>
                  <a:pt x="1189" y="384"/>
                </a:cubicBezTo>
                <a:cubicBezTo>
                  <a:pt x="1350" y="668"/>
                  <a:pt x="1250" y="1029"/>
                  <a:pt x="966" y="1189"/>
                </a:cubicBezTo>
                <a:close/>
              </a:path>
            </a:pathLst>
          </a:custGeom>
          <a:solidFill>
            <a:srgbClr val="0041D4"/>
          </a:solidFill>
          <a:ln>
            <a:noFill/>
          </a:ln>
          <a:extLst/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647251" y="649329"/>
            <a:ext cx="8253597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PH" sz="3600" b="1" dirty="0">
                <a:solidFill>
                  <a:srgbClr val="303BA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PH" sz="3600" b="1" dirty="0" smtClean="0">
                <a:solidFill>
                  <a:srgbClr val="303BA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xtension </a:t>
            </a:r>
            <a:r>
              <a:rPr lang="en-PH" sz="3600" b="1" dirty="0">
                <a:solidFill>
                  <a:srgbClr val="303BA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one of the important </a:t>
            </a:r>
            <a:endParaRPr lang="en-PH" sz="3600" b="1" dirty="0" smtClean="0">
              <a:solidFill>
                <a:srgbClr val="303BA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4200"/>
              </a:lnSpc>
            </a:pPr>
            <a:r>
              <a:rPr lang="en-PH" sz="3600" b="1" dirty="0" smtClean="0">
                <a:solidFill>
                  <a:srgbClr val="303BA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trilogy </a:t>
            </a:r>
            <a:r>
              <a:rPr lang="en-PH" sz="3600" b="1" dirty="0">
                <a:solidFill>
                  <a:srgbClr val="303BA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functions </a:t>
            </a:r>
            <a:r>
              <a:rPr lang="en-PH" sz="3600" b="1" dirty="0" smtClean="0">
                <a:solidFill>
                  <a:srgbClr val="303BA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HEIs</a:t>
            </a:r>
            <a:r>
              <a:rPr lang="en-PH" sz="3600" dirty="0" smtClean="0">
                <a:solidFill>
                  <a:srgbClr val="303BA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500" spc="105" dirty="0">
              <a:solidFill>
                <a:srgbClr val="303BAE"/>
              </a:solidFill>
              <a:latin typeface="Fira Sans Medium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534400" y="2151161"/>
            <a:ext cx="890076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PH" sz="4000" b="1" dirty="0" err="1" smtClean="0">
                <a:solidFill>
                  <a:srgbClr val="9E46B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Extensionists</a:t>
            </a:r>
            <a:r>
              <a:rPr lang="en-PH" sz="4000" b="1" dirty="0" smtClean="0">
                <a:solidFill>
                  <a:srgbClr val="9E46B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en-PH" sz="4000" b="1" dirty="0">
                <a:solidFill>
                  <a:srgbClr val="9E46B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agents of </a:t>
            </a:r>
            <a:r>
              <a:rPr lang="en-PH" sz="4000" b="1" dirty="0" smtClean="0">
                <a:solidFill>
                  <a:srgbClr val="9E46B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change.</a:t>
            </a:r>
          </a:p>
          <a:p>
            <a:pPr algn="ctr"/>
            <a:r>
              <a:rPr lang="en-PH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process </a:t>
            </a:r>
            <a:r>
              <a:rPr lang="en-PH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appropriate knowledge, attitudes, skills, and practices (KASPs) to effectively perform</a:t>
            </a:r>
            <a:endParaRPr lang="en-US" sz="2800" spc="15" dirty="0">
              <a:solidFill>
                <a:schemeClr val="bg1"/>
              </a:solidFill>
              <a:latin typeface="Fira Sans Light"/>
            </a:endParaRPr>
          </a:p>
        </p:txBody>
      </p:sp>
      <p:sp>
        <p:nvSpPr>
          <p:cNvPr id="9" name="AutoShape 9"/>
          <p:cNvSpPr/>
          <p:nvPr/>
        </p:nvSpPr>
        <p:spPr>
          <a:xfrm rot="10800000">
            <a:off x="8698131" y="1938854"/>
            <a:ext cx="9920264" cy="0"/>
          </a:xfrm>
          <a:prstGeom prst="line">
            <a:avLst/>
          </a:prstGeom>
          <a:ln w="38100" cap="rnd">
            <a:solidFill>
              <a:srgbClr val="86C7E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Rectangle 13"/>
          <p:cNvSpPr/>
          <p:nvPr/>
        </p:nvSpPr>
        <p:spPr>
          <a:xfrm>
            <a:off x="8839200" y="7842222"/>
            <a:ext cx="9144000" cy="8826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PH" sz="2400" b="1" dirty="0" smtClean="0">
                <a:solidFill>
                  <a:schemeClr val="bg1"/>
                </a:solidFill>
                <a:uFill>
                  <a:solidFill>
                    <a:srgbClr val="9E46B6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</a:t>
            </a:r>
            <a:r>
              <a:rPr lang="en-PH" sz="2400" b="1" dirty="0">
                <a:solidFill>
                  <a:schemeClr val="bg1"/>
                </a:solidFill>
                <a:uFill>
                  <a:solidFill>
                    <a:srgbClr val="9E46B6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 research and capability building </a:t>
            </a:r>
            <a:r>
              <a:rPr lang="en-PH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will contribute significantly to the development of professional </a:t>
            </a:r>
            <a:r>
              <a:rPr lang="en-PH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extensionists.</a:t>
            </a:r>
            <a:endParaRPr lang="en-PH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6"/>
          <p:cNvSpPr txBox="1"/>
          <p:nvPr/>
        </p:nvSpPr>
        <p:spPr>
          <a:xfrm>
            <a:off x="901583" y="2328687"/>
            <a:ext cx="5153967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8000" dirty="0" smtClean="0">
                <a:solidFill>
                  <a:srgbClr val="E7639C"/>
                </a:solidFill>
                <a:latin typeface="Fira Sans Medium Bold"/>
              </a:rPr>
              <a:t>EXPANDED VISION</a:t>
            </a:r>
            <a:endParaRPr lang="en-US" sz="8000" dirty="0">
              <a:solidFill>
                <a:srgbClr val="E7639C"/>
              </a:solidFill>
              <a:latin typeface="Fira Sans Medium Bold"/>
            </a:endParaRPr>
          </a:p>
        </p:txBody>
      </p:sp>
      <p:sp>
        <p:nvSpPr>
          <p:cNvPr id="22" name="Google Shape;5230;p117"/>
          <p:cNvSpPr>
            <a:spLocks/>
          </p:cNvSpPr>
          <p:nvPr/>
        </p:nvSpPr>
        <p:spPr bwMode="auto">
          <a:xfrm>
            <a:off x="1516063" y="4537075"/>
            <a:ext cx="4471987" cy="4479925"/>
          </a:xfrm>
          <a:custGeom>
            <a:avLst/>
            <a:gdLst>
              <a:gd name="T0" fmla="*/ 2147483646 w 1068"/>
              <a:gd name="T1" fmla="*/ 2147483646 h 1069"/>
              <a:gd name="T2" fmla="*/ 2147483646 w 1068"/>
              <a:gd name="T3" fmla="*/ 2147483646 h 1069"/>
              <a:gd name="T4" fmla="*/ 2147483646 w 1068"/>
              <a:gd name="T5" fmla="*/ 2147483646 h 1069"/>
              <a:gd name="T6" fmla="*/ 2147483646 w 1068"/>
              <a:gd name="T7" fmla="*/ 2147483646 h 1069"/>
              <a:gd name="T8" fmla="*/ 2147483646 w 1068"/>
              <a:gd name="T9" fmla="*/ 2147483646 h 10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68" h="1069" extrusionOk="0">
                <a:moveTo>
                  <a:pt x="764" y="942"/>
                </a:moveTo>
                <a:cubicBezTo>
                  <a:pt x="540" y="1069"/>
                  <a:pt x="254" y="990"/>
                  <a:pt x="127" y="765"/>
                </a:cubicBezTo>
                <a:cubicBezTo>
                  <a:pt x="0" y="540"/>
                  <a:pt x="79" y="255"/>
                  <a:pt x="304" y="127"/>
                </a:cubicBezTo>
                <a:cubicBezTo>
                  <a:pt x="528" y="0"/>
                  <a:pt x="814" y="79"/>
                  <a:pt x="941" y="304"/>
                </a:cubicBezTo>
                <a:cubicBezTo>
                  <a:pt x="1068" y="529"/>
                  <a:pt x="989" y="814"/>
                  <a:pt x="764" y="9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23" name="Google Shape;5240;p117"/>
          <p:cNvSpPr>
            <a:spLocks/>
          </p:cNvSpPr>
          <p:nvPr/>
        </p:nvSpPr>
        <p:spPr bwMode="auto">
          <a:xfrm>
            <a:off x="1504950" y="4538663"/>
            <a:ext cx="4481513" cy="4481512"/>
          </a:xfrm>
          <a:custGeom>
            <a:avLst/>
            <a:gdLst>
              <a:gd name="T0" fmla="*/ 2147483646 w 1116"/>
              <a:gd name="T1" fmla="*/ 2147483646 h 1115"/>
              <a:gd name="T2" fmla="*/ 2147483646 w 1116"/>
              <a:gd name="T3" fmla="*/ 2147483646 h 1115"/>
              <a:gd name="T4" fmla="*/ 2147483646 w 1116"/>
              <a:gd name="T5" fmla="*/ 2147483646 h 1115"/>
              <a:gd name="T6" fmla="*/ 2147483646 w 1116"/>
              <a:gd name="T7" fmla="*/ 2147483646 h 1115"/>
              <a:gd name="T8" fmla="*/ 2147483646 w 1116"/>
              <a:gd name="T9" fmla="*/ 2147483646 h 11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16" h="1115" extrusionOk="0">
                <a:moveTo>
                  <a:pt x="799" y="982"/>
                </a:moveTo>
                <a:cubicBezTo>
                  <a:pt x="564" y="1115"/>
                  <a:pt x="266" y="1033"/>
                  <a:pt x="133" y="798"/>
                </a:cubicBezTo>
                <a:cubicBezTo>
                  <a:pt x="0" y="563"/>
                  <a:pt x="83" y="265"/>
                  <a:pt x="317" y="132"/>
                </a:cubicBezTo>
                <a:cubicBezTo>
                  <a:pt x="552" y="0"/>
                  <a:pt x="850" y="82"/>
                  <a:pt x="983" y="317"/>
                </a:cubicBezTo>
                <a:cubicBezTo>
                  <a:pt x="1116" y="551"/>
                  <a:pt x="1033" y="849"/>
                  <a:pt x="799" y="9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24" name="Google Shape;5241;p117"/>
          <p:cNvSpPr>
            <a:spLocks/>
          </p:cNvSpPr>
          <p:nvPr/>
        </p:nvSpPr>
        <p:spPr bwMode="auto">
          <a:xfrm>
            <a:off x="1974850" y="5008563"/>
            <a:ext cx="3541713" cy="3541712"/>
          </a:xfrm>
          <a:custGeom>
            <a:avLst/>
            <a:gdLst>
              <a:gd name="T0" fmla="*/ 2147483646 w 882"/>
              <a:gd name="T1" fmla="*/ 2147483646 h 881"/>
              <a:gd name="T2" fmla="*/ 2147483646 w 882"/>
              <a:gd name="T3" fmla="*/ 2147483646 h 881"/>
              <a:gd name="T4" fmla="*/ 2147483646 w 882"/>
              <a:gd name="T5" fmla="*/ 2147483646 h 881"/>
              <a:gd name="T6" fmla="*/ 2147483646 w 882"/>
              <a:gd name="T7" fmla="*/ 2147483646 h 881"/>
              <a:gd name="T8" fmla="*/ 2147483646 w 882"/>
              <a:gd name="T9" fmla="*/ 2147483646 h 8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2" h="881" extrusionOk="0">
                <a:moveTo>
                  <a:pt x="631" y="776"/>
                </a:moveTo>
                <a:cubicBezTo>
                  <a:pt x="446" y="881"/>
                  <a:pt x="210" y="816"/>
                  <a:pt x="105" y="630"/>
                </a:cubicBezTo>
                <a:cubicBezTo>
                  <a:pt x="0" y="445"/>
                  <a:pt x="66" y="210"/>
                  <a:pt x="251" y="105"/>
                </a:cubicBezTo>
                <a:cubicBezTo>
                  <a:pt x="436" y="0"/>
                  <a:pt x="672" y="65"/>
                  <a:pt x="777" y="250"/>
                </a:cubicBezTo>
                <a:cubicBezTo>
                  <a:pt x="882" y="436"/>
                  <a:pt x="816" y="671"/>
                  <a:pt x="631" y="776"/>
                </a:cubicBezTo>
                <a:close/>
              </a:path>
            </a:pathLst>
          </a:custGeom>
          <a:solidFill>
            <a:srgbClr val="E24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25" name="Google Shape;5242;p117"/>
          <p:cNvSpPr>
            <a:spLocks/>
          </p:cNvSpPr>
          <p:nvPr/>
        </p:nvSpPr>
        <p:spPr bwMode="auto">
          <a:xfrm>
            <a:off x="2444750" y="5480050"/>
            <a:ext cx="2601913" cy="2600325"/>
          </a:xfrm>
          <a:custGeom>
            <a:avLst/>
            <a:gdLst>
              <a:gd name="T0" fmla="*/ 2147483646 w 648"/>
              <a:gd name="T1" fmla="*/ 2147483646 h 647"/>
              <a:gd name="T2" fmla="*/ 2147483646 w 648"/>
              <a:gd name="T3" fmla="*/ 2147483646 h 647"/>
              <a:gd name="T4" fmla="*/ 2147483646 w 648"/>
              <a:gd name="T5" fmla="*/ 2147483646 h 647"/>
              <a:gd name="T6" fmla="*/ 2147483646 w 648"/>
              <a:gd name="T7" fmla="*/ 2147483646 h 647"/>
              <a:gd name="T8" fmla="*/ 2147483646 w 648"/>
              <a:gd name="T9" fmla="*/ 2147483646 h 6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48" h="647" extrusionOk="0">
                <a:moveTo>
                  <a:pt x="464" y="570"/>
                </a:moveTo>
                <a:cubicBezTo>
                  <a:pt x="327" y="647"/>
                  <a:pt x="155" y="599"/>
                  <a:pt x="78" y="463"/>
                </a:cubicBezTo>
                <a:cubicBezTo>
                  <a:pt x="0" y="327"/>
                  <a:pt x="48" y="154"/>
                  <a:pt x="184" y="77"/>
                </a:cubicBezTo>
                <a:cubicBezTo>
                  <a:pt x="321" y="0"/>
                  <a:pt x="493" y="48"/>
                  <a:pt x="570" y="184"/>
                </a:cubicBezTo>
                <a:cubicBezTo>
                  <a:pt x="648" y="320"/>
                  <a:pt x="600" y="493"/>
                  <a:pt x="464" y="57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26" name="Google Shape;5243;p117"/>
          <p:cNvSpPr>
            <a:spLocks/>
          </p:cNvSpPr>
          <p:nvPr/>
        </p:nvSpPr>
        <p:spPr bwMode="auto">
          <a:xfrm>
            <a:off x="2917825" y="5949950"/>
            <a:ext cx="1655763" cy="1658938"/>
          </a:xfrm>
          <a:custGeom>
            <a:avLst/>
            <a:gdLst>
              <a:gd name="T0" fmla="*/ 2147483646 w 412"/>
              <a:gd name="T1" fmla="*/ 2147483646 h 413"/>
              <a:gd name="T2" fmla="*/ 2147483646 w 412"/>
              <a:gd name="T3" fmla="*/ 2147483646 h 413"/>
              <a:gd name="T4" fmla="*/ 2147483646 w 412"/>
              <a:gd name="T5" fmla="*/ 2147483646 h 413"/>
              <a:gd name="T6" fmla="*/ 2147483646 w 412"/>
              <a:gd name="T7" fmla="*/ 2147483646 h 413"/>
              <a:gd name="T8" fmla="*/ 2147483646 w 412"/>
              <a:gd name="T9" fmla="*/ 2147483646 h 4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2" h="413" extrusionOk="0">
                <a:moveTo>
                  <a:pt x="295" y="364"/>
                </a:moveTo>
                <a:cubicBezTo>
                  <a:pt x="208" y="413"/>
                  <a:pt x="98" y="382"/>
                  <a:pt x="49" y="295"/>
                </a:cubicBezTo>
                <a:cubicBezTo>
                  <a:pt x="0" y="208"/>
                  <a:pt x="30" y="98"/>
                  <a:pt x="117" y="49"/>
                </a:cubicBezTo>
                <a:cubicBezTo>
                  <a:pt x="204" y="0"/>
                  <a:pt x="314" y="30"/>
                  <a:pt x="363" y="117"/>
                </a:cubicBezTo>
                <a:cubicBezTo>
                  <a:pt x="412" y="204"/>
                  <a:pt x="382" y="314"/>
                  <a:pt x="295" y="364"/>
                </a:cubicBezTo>
                <a:close/>
              </a:path>
            </a:pathLst>
          </a:custGeom>
          <a:solidFill>
            <a:srgbClr val="A066CB"/>
          </a:solidFill>
          <a:ln>
            <a:noFill/>
          </a:ln>
          <a:extLst/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27" name="Google Shape;5244;p117"/>
          <p:cNvSpPr>
            <a:spLocks/>
          </p:cNvSpPr>
          <p:nvPr/>
        </p:nvSpPr>
        <p:spPr bwMode="auto">
          <a:xfrm>
            <a:off x="3387725" y="6419850"/>
            <a:ext cx="715963" cy="719138"/>
          </a:xfrm>
          <a:custGeom>
            <a:avLst/>
            <a:gdLst>
              <a:gd name="T0" fmla="*/ 2147483646 w 178"/>
              <a:gd name="T1" fmla="*/ 2147483646 h 179"/>
              <a:gd name="T2" fmla="*/ 2147483646 w 178"/>
              <a:gd name="T3" fmla="*/ 2147483646 h 179"/>
              <a:gd name="T4" fmla="*/ 2147483646 w 178"/>
              <a:gd name="T5" fmla="*/ 2147483646 h 179"/>
              <a:gd name="T6" fmla="*/ 2147483646 w 178"/>
              <a:gd name="T7" fmla="*/ 2147483646 h 179"/>
              <a:gd name="T8" fmla="*/ 2147483646 w 178"/>
              <a:gd name="T9" fmla="*/ 2147483646 h 1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8" h="179" extrusionOk="0">
                <a:moveTo>
                  <a:pt x="128" y="157"/>
                </a:moveTo>
                <a:cubicBezTo>
                  <a:pt x="90" y="179"/>
                  <a:pt x="42" y="165"/>
                  <a:pt x="21" y="128"/>
                </a:cubicBezTo>
                <a:cubicBezTo>
                  <a:pt x="0" y="90"/>
                  <a:pt x="13" y="43"/>
                  <a:pt x="50" y="21"/>
                </a:cubicBezTo>
                <a:cubicBezTo>
                  <a:pt x="88" y="0"/>
                  <a:pt x="136" y="13"/>
                  <a:pt x="157" y="51"/>
                </a:cubicBezTo>
                <a:cubicBezTo>
                  <a:pt x="178" y="88"/>
                  <a:pt x="165" y="136"/>
                  <a:pt x="128" y="1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28" name="Google Shape;5245;p117"/>
          <p:cNvSpPr>
            <a:spLocks/>
          </p:cNvSpPr>
          <p:nvPr/>
        </p:nvSpPr>
        <p:spPr bwMode="auto">
          <a:xfrm>
            <a:off x="3660775" y="4937125"/>
            <a:ext cx="3217863" cy="1912938"/>
          </a:xfrm>
          <a:custGeom>
            <a:avLst/>
            <a:gdLst>
              <a:gd name="T0" fmla="*/ 2147483646 w 801"/>
              <a:gd name="T1" fmla="*/ 2147483646 h 476"/>
              <a:gd name="T2" fmla="*/ 2147483646 w 801"/>
              <a:gd name="T3" fmla="*/ 2147483646 h 476"/>
              <a:gd name="T4" fmla="*/ 2147483646 w 801"/>
              <a:gd name="T5" fmla="*/ 2147483646 h 476"/>
              <a:gd name="T6" fmla="*/ 2147483646 w 801"/>
              <a:gd name="T7" fmla="*/ 2147483646 h 476"/>
              <a:gd name="T8" fmla="*/ 2147483646 w 801"/>
              <a:gd name="T9" fmla="*/ 2147483646 h 476"/>
              <a:gd name="T10" fmla="*/ 2147483646 w 801"/>
              <a:gd name="T11" fmla="*/ 2147483646 h 476"/>
              <a:gd name="T12" fmla="*/ 2147483646 w 801"/>
              <a:gd name="T13" fmla="*/ 2147483646 h 4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01" h="476" extrusionOk="0">
                <a:moveTo>
                  <a:pt x="6" y="461"/>
                </a:moveTo>
                <a:cubicBezTo>
                  <a:pt x="0" y="450"/>
                  <a:pt x="3" y="436"/>
                  <a:pt x="14" y="430"/>
                </a:cubicBezTo>
                <a:cubicBezTo>
                  <a:pt x="763" y="6"/>
                  <a:pt x="763" y="6"/>
                  <a:pt x="763" y="6"/>
                </a:cubicBezTo>
                <a:cubicBezTo>
                  <a:pt x="774" y="0"/>
                  <a:pt x="788" y="4"/>
                  <a:pt x="794" y="15"/>
                </a:cubicBezTo>
                <a:cubicBezTo>
                  <a:pt x="801" y="26"/>
                  <a:pt x="797" y="40"/>
                  <a:pt x="786" y="46"/>
                </a:cubicBezTo>
                <a:cubicBezTo>
                  <a:pt x="37" y="470"/>
                  <a:pt x="37" y="470"/>
                  <a:pt x="37" y="470"/>
                </a:cubicBezTo>
                <a:cubicBezTo>
                  <a:pt x="26" y="476"/>
                  <a:pt x="12" y="472"/>
                  <a:pt x="6" y="461"/>
                </a:cubicBezTo>
                <a:close/>
              </a:path>
            </a:pathLst>
          </a:custGeom>
          <a:solidFill>
            <a:srgbClr val="9C6741"/>
          </a:solidFill>
          <a:ln w="60325" cap="flat" cmpd="sng">
            <a:solidFill>
              <a:srgbClr val="FFFFFF"/>
            </a:solidFill>
            <a:prstDash val="solid"/>
            <a:miter lim="524287"/>
            <a:headEnd type="none" w="sm" len="sm"/>
            <a:tailEnd type="none" w="sm" len="sm"/>
          </a:ln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29" name="Google Shape;5246;p117"/>
          <p:cNvSpPr>
            <a:spLocks/>
          </p:cNvSpPr>
          <p:nvPr/>
        </p:nvSpPr>
        <p:spPr bwMode="auto">
          <a:xfrm>
            <a:off x="6170613" y="5149850"/>
            <a:ext cx="1068387" cy="433388"/>
          </a:xfrm>
          <a:custGeom>
            <a:avLst/>
            <a:gdLst>
              <a:gd name="T0" fmla="*/ 0 w 673"/>
              <a:gd name="T1" fmla="*/ 2147483646 h 273"/>
              <a:gd name="T2" fmla="*/ 2147483646 w 673"/>
              <a:gd name="T3" fmla="*/ 2147483646 h 273"/>
              <a:gd name="T4" fmla="*/ 2147483646 w 673"/>
              <a:gd name="T5" fmla="*/ 2147483646 h 273"/>
              <a:gd name="T6" fmla="*/ 2147483646 w 673"/>
              <a:gd name="T7" fmla="*/ 0 h 273"/>
              <a:gd name="T8" fmla="*/ 0 w 673"/>
              <a:gd name="T9" fmla="*/ 2147483646 h 2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73" h="273" extrusionOk="0">
                <a:moveTo>
                  <a:pt x="0" y="190"/>
                </a:moveTo>
                <a:lnTo>
                  <a:pt x="218" y="273"/>
                </a:lnTo>
                <a:lnTo>
                  <a:pt x="673" y="91"/>
                </a:lnTo>
                <a:lnTo>
                  <a:pt x="337" y="0"/>
                </a:lnTo>
                <a:lnTo>
                  <a:pt x="0" y="190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30" name="Google Shape;5247;p117"/>
          <p:cNvSpPr>
            <a:spLocks/>
          </p:cNvSpPr>
          <p:nvPr/>
        </p:nvSpPr>
        <p:spPr bwMode="auto">
          <a:xfrm>
            <a:off x="6110288" y="4510088"/>
            <a:ext cx="687387" cy="836612"/>
          </a:xfrm>
          <a:custGeom>
            <a:avLst/>
            <a:gdLst>
              <a:gd name="T0" fmla="*/ 0 w 433"/>
              <a:gd name="T1" fmla="*/ 2147483646 h 527"/>
              <a:gd name="T2" fmla="*/ 2147483646 w 433"/>
              <a:gd name="T3" fmla="*/ 2147483646 h 527"/>
              <a:gd name="T4" fmla="*/ 2147483646 w 433"/>
              <a:gd name="T5" fmla="*/ 0 h 527"/>
              <a:gd name="T6" fmla="*/ 2147483646 w 433"/>
              <a:gd name="T7" fmla="*/ 2147483646 h 527"/>
              <a:gd name="T8" fmla="*/ 0 w 433"/>
              <a:gd name="T9" fmla="*/ 2147483646 h 52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3" h="527" extrusionOk="0">
                <a:moveTo>
                  <a:pt x="0" y="527"/>
                </a:moveTo>
                <a:lnTo>
                  <a:pt x="41" y="297"/>
                </a:lnTo>
                <a:lnTo>
                  <a:pt x="433" y="0"/>
                </a:lnTo>
                <a:lnTo>
                  <a:pt x="337" y="337"/>
                </a:lnTo>
                <a:lnTo>
                  <a:pt x="0" y="527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72153" y="647700"/>
            <a:ext cx="5519937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3800" b="1" dirty="0" smtClean="0">
                <a:solidFill>
                  <a:srgbClr val="303BAE"/>
                </a:solidFill>
                <a:latin typeface="Fira Sans Medium Bold"/>
              </a:rPr>
              <a:t>PAEPI</a:t>
            </a:r>
            <a:endParaRPr lang="en-US" sz="13800" b="1" dirty="0">
              <a:solidFill>
                <a:srgbClr val="303BAE"/>
              </a:solidFill>
              <a:latin typeface="Fira Sans Medium Bold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629292" y="3935659"/>
            <a:ext cx="9144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PH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Capability building of extensionists </a:t>
            </a:r>
            <a:r>
              <a:rPr lang="en-PH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 </a:t>
            </a:r>
            <a:r>
              <a:rPr lang="en-PH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continuous process. </a:t>
            </a:r>
            <a:r>
              <a:rPr lang="en-PH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 algn="ctr"/>
            <a:r>
              <a:rPr lang="en-PH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They must </a:t>
            </a:r>
            <a:r>
              <a:rPr lang="en-PH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 and act as professionals and should be well-versed in the accepted theories and practices of their job.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629812" y="5288896"/>
            <a:ext cx="9144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PH" sz="2800" b="1" dirty="0" smtClean="0">
                <a:solidFill>
                  <a:srgbClr val="303BA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PAEPI </a:t>
            </a:r>
            <a:r>
              <a:rPr lang="en-PH" sz="2800" b="1" dirty="0">
                <a:solidFill>
                  <a:srgbClr val="303BA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envisions elevating extension to the level of discipline</a:t>
            </a:r>
            <a:r>
              <a:rPr lang="en-PH" sz="2400" b="1" dirty="0">
                <a:solidFill>
                  <a:srgbClr val="303BA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PH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that its practitioners, the extensionists, become well-equipped in the science and art of extension and to become wholly integrated professional extensionists.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769814" y="7093763"/>
            <a:ext cx="17945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solidFill>
                  <a:srgbClr val="303BA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How?</a:t>
            </a:r>
            <a:endParaRPr lang="en-US" sz="5400" b="0" cap="none" spc="0" dirty="0">
              <a:ln w="0"/>
              <a:solidFill>
                <a:srgbClr val="303BA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3B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649200" y="342900"/>
            <a:ext cx="4752138" cy="9657531"/>
            <a:chOff x="0" y="0"/>
            <a:chExt cx="5001260" cy="10163810"/>
          </a:xfrm>
          <a:blipFill>
            <a:blip r:embed="rId2"/>
            <a:stretch>
              <a:fillRect/>
            </a:stretch>
          </a:blip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grpFill/>
          </p:spPr>
        </p:sp>
        <p:sp>
          <p:nvSpPr>
            <p:cNvPr id="4" name="Freeform 4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6" name="TextBox 6"/>
          <p:cNvSpPr txBox="1"/>
          <p:nvPr/>
        </p:nvSpPr>
        <p:spPr>
          <a:xfrm>
            <a:off x="1114423" y="4180038"/>
            <a:ext cx="8944381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PH" sz="3600" b="1" dirty="0">
                <a:solidFill>
                  <a:schemeClr val="bg1"/>
                </a:solidFill>
                <a:latin typeface="Fira Sans Ligh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PAEPI as key player or catalyst </a:t>
            </a:r>
            <a:r>
              <a:rPr lang="en-PH" sz="3600" b="1" dirty="0" smtClean="0">
                <a:solidFill>
                  <a:schemeClr val="bg1"/>
                </a:solidFill>
                <a:latin typeface="Fira Sans Ligh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of 5Ps</a:t>
            </a:r>
          </a:p>
          <a:p>
            <a:r>
              <a:rPr lang="en-PH" sz="3600" b="1" dirty="0" smtClean="0">
                <a:solidFill>
                  <a:schemeClr val="bg1"/>
                </a:solidFill>
                <a:latin typeface="Fira Sans Ligh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PH" sz="3600" b="1" dirty="0">
                <a:solidFill>
                  <a:schemeClr val="bg1"/>
                </a:solidFill>
                <a:latin typeface="Fira Sans Ligh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People Empowerment for </a:t>
            </a:r>
            <a:r>
              <a:rPr lang="en-PH" sz="3600" b="1" dirty="0" smtClean="0">
                <a:solidFill>
                  <a:schemeClr val="bg1"/>
                </a:solidFill>
                <a:latin typeface="Fira Sans Light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SD …</a:t>
            </a:r>
            <a:endParaRPr lang="en-PH" sz="3600" b="1" dirty="0">
              <a:solidFill>
                <a:schemeClr val="bg1"/>
              </a:solidFill>
              <a:latin typeface="Fira Sans Light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AutoShape 8"/>
          <p:cNvSpPr/>
          <p:nvPr/>
        </p:nvSpPr>
        <p:spPr>
          <a:xfrm rot="10800000">
            <a:off x="0" y="3897628"/>
            <a:ext cx="10241080" cy="0"/>
          </a:xfrm>
          <a:prstGeom prst="line">
            <a:avLst/>
          </a:prstGeom>
          <a:ln w="38100" cap="rnd">
            <a:solidFill>
              <a:srgbClr val="86C7E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114424" y="1241872"/>
            <a:ext cx="8944381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16600" spc="-139" dirty="0" smtClean="0">
                <a:solidFill>
                  <a:srgbClr val="FFFFFF"/>
                </a:solidFill>
                <a:latin typeface="Fira Sans Medium"/>
              </a:rPr>
              <a:t>PAEPI</a:t>
            </a:r>
            <a:r>
              <a:rPr lang="en-US" sz="19900" spc="-139" dirty="0" smtClean="0">
                <a:solidFill>
                  <a:srgbClr val="FFFFFF"/>
                </a:solidFill>
                <a:latin typeface="Fira Sans Medium"/>
              </a:rPr>
              <a:t> </a:t>
            </a:r>
            <a:endParaRPr lang="en-US" sz="19900" spc="-139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4423" y="2414293"/>
            <a:ext cx="10118264" cy="1146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000" spc="-139" dirty="0" smtClean="0">
                <a:solidFill>
                  <a:srgbClr val="E7639C"/>
                </a:solidFill>
                <a:latin typeface="Fira Sans Medium"/>
              </a:rPr>
              <a:t>Goals and General Objectives</a:t>
            </a:r>
            <a:endParaRPr lang="en-US" sz="6000" spc="-139" dirty="0">
              <a:solidFill>
                <a:srgbClr val="E7639C"/>
              </a:solidFill>
              <a:latin typeface="Fira Sans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9538" y="5442320"/>
            <a:ext cx="10118264" cy="1146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000" spc="-139" dirty="0" smtClean="0">
                <a:solidFill>
                  <a:srgbClr val="0EBDE8"/>
                </a:solidFill>
                <a:latin typeface="Fira Sans Medium"/>
              </a:rPr>
              <a:t>General Objectives</a:t>
            </a:r>
            <a:endParaRPr lang="en-US" sz="6000" spc="-139" dirty="0">
              <a:solidFill>
                <a:srgbClr val="0EBDE8"/>
              </a:solidFill>
              <a:latin typeface="Fira Sans Medium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95498" y="8540004"/>
            <a:ext cx="7467601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PH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PH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 and upgrade the capabilities and professionalism of the extension program</a:t>
            </a:r>
            <a:endParaRPr lang="en-PH" sz="28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81200" y="6743075"/>
            <a:ext cx="7696199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PH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PH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Elevate </a:t>
            </a:r>
            <a:r>
              <a:rPr lang="en-PH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extensions to a level of discipline vital to effective individual and social transformation</a:t>
            </a:r>
            <a:r>
              <a:rPr lang="en-PH" sz="28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PH" sz="2800" b="1" dirty="0">
              <a:solidFill>
                <a:schemeClr val="bg1"/>
              </a:solidFill>
            </a:endParaRPr>
          </a:p>
        </p:txBody>
      </p:sp>
      <p:sp>
        <p:nvSpPr>
          <p:cNvPr id="16" name="Freeform 14"/>
          <p:cNvSpPr/>
          <p:nvPr/>
        </p:nvSpPr>
        <p:spPr>
          <a:xfrm rot="10800000">
            <a:off x="731300" y="6775134"/>
            <a:ext cx="1233950" cy="1068716"/>
          </a:xfrm>
          <a:custGeom>
            <a:avLst/>
            <a:gdLst/>
            <a:ahLst/>
            <a:cxnLst/>
            <a:rect l="l" t="t" r="r" b="b"/>
            <a:pathLst>
              <a:path w="6202680" h="5372100">
                <a:moveTo>
                  <a:pt x="4652010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652010" y="5372100"/>
                </a:lnTo>
                <a:lnTo>
                  <a:pt x="6202680" y="2686050"/>
                </a:lnTo>
                <a:lnTo>
                  <a:pt x="4652010" y="0"/>
                </a:lnTo>
                <a:close/>
              </a:path>
            </a:pathLst>
          </a:custGeom>
          <a:solidFill>
            <a:srgbClr val="0EBDE8"/>
          </a:solidFill>
        </p:spPr>
      </p:sp>
      <p:sp>
        <p:nvSpPr>
          <p:cNvPr id="17" name="TextBox 15"/>
          <p:cNvSpPr txBox="1"/>
          <p:nvPr/>
        </p:nvSpPr>
        <p:spPr>
          <a:xfrm>
            <a:off x="1002840" y="6950717"/>
            <a:ext cx="690870" cy="66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-79">
                <a:solidFill>
                  <a:srgbClr val="FFFFFF"/>
                </a:solidFill>
                <a:latin typeface="Fira Sans Medium"/>
              </a:rPr>
              <a:t>01</a:t>
            </a:r>
          </a:p>
        </p:txBody>
      </p:sp>
      <p:sp>
        <p:nvSpPr>
          <p:cNvPr id="18" name="Freeform 14"/>
          <p:cNvSpPr/>
          <p:nvPr/>
        </p:nvSpPr>
        <p:spPr>
          <a:xfrm rot="10800000">
            <a:off x="803732" y="8578495"/>
            <a:ext cx="1233950" cy="1068716"/>
          </a:xfrm>
          <a:custGeom>
            <a:avLst/>
            <a:gdLst/>
            <a:ahLst/>
            <a:cxnLst/>
            <a:rect l="l" t="t" r="r" b="b"/>
            <a:pathLst>
              <a:path w="6202680" h="5372100">
                <a:moveTo>
                  <a:pt x="4652010" y="0"/>
                </a:moveTo>
                <a:lnTo>
                  <a:pt x="1550670" y="0"/>
                </a:lnTo>
                <a:lnTo>
                  <a:pt x="0" y="2686050"/>
                </a:lnTo>
                <a:lnTo>
                  <a:pt x="1550670" y="5372100"/>
                </a:lnTo>
                <a:lnTo>
                  <a:pt x="4652010" y="5372100"/>
                </a:lnTo>
                <a:lnTo>
                  <a:pt x="6202680" y="2686050"/>
                </a:lnTo>
                <a:lnTo>
                  <a:pt x="4652010" y="0"/>
                </a:lnTo>
                <a:close/>
              </a:path>
            </a:pathLst>
          </a:custGeom>
          <a:solidFill>
            <a:srgbClr val="0EBDE8"/>
          </a:solidFill>
        </p:spPr>
      </p:sp>
      <p:sp>
        <p:nvSpPr>
          <p:cNvPr id="19" name="TextBox 15"/>
          <p:cNvSpPr txBox="1"/>
          <p:nvPr/>
        </p:nvSpPr>
        <p:spPr>
          <a:xfrm>
            <a:off x="1075272" y="8754078"/>
            <a:ext cx="690870" cy="67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-79" dirty="0" smtClean="0">
                <a:solidFill>
                  <a:srgbClr val="FFFFFF"/>
                </a:solidFill>
                <a:latin typeface="Fira Sans Medium"/>
              </a:rPr>
              <a:t>02</a:t>
            </a:r>
            <a:endParaRPr lang="en-US" sz="3999" spc="-79" dirty="0">
              <a:solidFill>
                <a:srgbClr val="FFFFFF"/>
              </a:solidFill>
              <a:latin typeface="Fira Sans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71599" y="342900"/>
            <a:ext cx="15413885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999"/>
              </a:lnSpc>
            </a:pPr>
            <a:r>
              <a:rPr lang="en-US" sz="7200" dirty="0" smtClean="0">
                <a:solidFill>
                  <a:srgbClr val="2F3BAD"/>
                </a:solidFill>
                <a:latin typeface="Fira Sans Medium Bold"/>
              </a:rPr>
              <a:t>PAEPI 10-Point  S-T-R-A-T-E-G-I-E-S</a:t>
            </a:r>
            <a:endParaRPr lang="en-US" sz="7200" dirty="0">
              <a:solidFill>
                <a:srgbClr val="2F3BAD"/>
              </a:solidFill>
              <a:latin typeface="Fira Sans Medium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0" y="9077325"/>
            <a:ext cx="19280880" cy="1312977"/>
            <a:chOff x="0" y="0"/>
            <a:chExt cx="25707840" cy="1750636"/>
          </a:xfrm>
        </p:grpSpPr>
        <p:grpSp>
          <p:nvGrpSpPr>
            <p:cNvPr id="13" name="Group 13"/>
            <p:cNvGrpSpPr/>
            <p:nvPr/>
          </p:nvGrpSpPr>
          <p:grpSpPr>
            <a:xfrm rot="5400000">
              <a:off x="13125860" y="-10831345"/>
              <a:ext cx="1750636" cy="23413325"/>
              <a:chOff x="0" y="0"/>
              <a:chExt cx="3130550" cy="4186855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130550" cy="41868551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41868551">
                    <a:moveTo>
                      <a:pt x="0" y="1123950"/>
                    </a:moveTo>
                    <a:lnTo>
                      <a:pt x="0" y="41868551"/>
                    </a:lnTo>
                    <a:lnTo>
                      <a:pt x="3130550" y="41868551"/>
                    </a:lnTo>
                    <a:lnTo>
                      <a:pt x="3130550" y="0"/>
                    </a:lnTo>
                    <a:close/>
                  </a:path>
                </a:pathLst>
              </a:custGeom>
              <a:solidFill>
                <a:srgbClr val="2F3BAD"/>
              </a:solidFill>
            </p:spPr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34026"/>
            <a:stretch>
              <a:fillRect/>
            </a:stretch>
          </p:blipFill>
          <p:spPr>
            <a:xfrm>
              <a:off x="0" y="0"/>
              <a:ext cx="3066088" cy="1750636"/>
            </a:xfrm>
            <a:prstGeom prst="rect">
              <a:avLst/>
            </a:prstGeom>
          </p:spPr>
        </p:pic>
      </p:grpSp>
      <p:sp>
        <p:nvSpPr>
          <p:cNvPr id="16" name="AutoShape 16"/>
          <p:cNvSpPr/>
          <p:nvPr/>
        </p:nvSpPr>
        <p:spPr>
          <a:xfrm rot="-10800000">
            <a:off x="12214536" y="1996808"/>
            <a:ext cx="4570949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05" name="Google Shape;723;p31"/>
          <p:cNvSpPr/>
          <p:nvPr/>
        </p:nvSpPr>
        <p:spPr>
          <a:xfrm>
            <a:off x="3048000" y="2261635"/>
            <a:ext cx="4879908" cy="996950"/>
          </a:xfrm>
          <a:custGeom>
            <a:avLst/>
            <a:gdLst/>
            <a:ahLst/>
            <a:cxnLst/>
            <a:rect l="l" t="t" r="r" b="b"/>
            <a:pathLst>
              <a:path w="912" h="240" extrusionOk="0">
                <a:moveTo>
                  <a:pt x="792" y="0"/>
                </a:moveTo>
                <a:cubicBezTo>
                  <a:pt x="0" y="0"/>
                  <a:pt x="0" y="0"/>
                  <a:pt x="0" y="0"/>
                </a:cubicBezTo>
                <a:cubicBezTo>
                  <a:pt x="66" y="0"/>
                  <a:pt x="120" y="53"/>
                  <a:pt x="120" y="120"/>
                </a:cubicBezTo>
                <a:cubicBezTo>
                  <a:pt x="120" y="186"/>
                  <a:pt x="174" y="240"/>
                  <a:pt x="240" y="240"/>
                </a:cubicBezTo>
                <a:cubicBezTo>
                  <a:pt x="792" y="240"/>
                  <a:pt x="792" y="240"/>
                  <a:pt x="792" y="240"/>
                </a:cubicBezTo>
                <a:cubicBezTo>
                  <a:pt x="858" y="240"/>
                  <a:pt x="912" y="186"/>
                  <a:pt x="912" y="120"/>
                </a:cubicBezTo>
                <a:cubicBezTo>
                  <a:pt x="912" y="120"/>
                  <a:pt x="912" y="120"/>
                  <a:pt x="912" y="120"/>
                </a:cubicBezTo>
                <a:cubicBezTo>
                  <a:pt x="912" y="53"/>
                  <a:pt x="858" y="0"/>
                  <a:pt x="792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724;p31"/>
          <p:cNvSpPr/>
          <p:nvPr/>
        </p:nvSpPr>
        <p:spPr>
          <a:xfrm>
            <a:off x="2698750" y="2261635"/>
            <a:ext cx="1498600" cy="996950"/>
          </a:xfrm>
          <a:custGeom>
            <a:avLst/>
            <a:gdLst/>
            <a:ahLst/>
            <a:cxnLst/>
            <a:rect l="l" t="t" r="r" b="b"/>
            <a:pathLst>
              <a:path w="361" h="240" extrusionOk="0">
                <a:moveTo>
                  <a:pt x="241" y="120"/>
                </a:moveTo>
                <a:cubicBezTo>
                  <a:pt x="241" y="53"/>
                  <a:pt x="187" y="0"/>
                  <a:pt x="121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54" y="0"/>
                  <a:pt x="0" y="53"/>
                  <a:pt x="0" y="120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86"/>
                  <a:pt x="54" y="240"/>
                  <a:pt x="121" y="240"/>
                </a:cubicBezTo>
                <a:cubicBezTo>
                  <a:pt x="361" y="240"/>
                  <a:pt x="361" y="240"/>
                  <a:pt x="361" y="240"/>
                </a:cubicBezTo>
                <a:cubicBezTo>
                  <a:pt x="295" y="240"/>
                  <a:pt x="241" y="186"/>
                  <a:pt x="241" y="12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725;p31"/>
          <p:cNvSpPr/>
          <p:nvPr/>
        </p:nvSpPr>
        <p:spPr>
          <a:xfrm>
            <a:off x="3048000" y="3677685"/>
            <a:ext cx="4879908" cy="1001712"/>
          </a:xfrm>
          <a:custGeom>
            <a:avLst/>
            <a:gdLst/>
            <a:ahLst/>
            <a:cxnLst/>
            <a:rect l="l" t="t" r="r" b="b"/>
            <a:pathLst>
              <a:path w="912" h="241" extrusionOk="0">
                <a:moveTo>
                  <a:pt x="792" y="0"/>
                </a:moveTo>
                <a:cubicBezTo>
                  <a:pt x="0" y="0"/>
                  <a:pt x="0" y="0"/>
                  <a:pt x="0" y="0"/>
                </a:cubicBezTo>
                <a:cubicBezTo>
                  <a:pt x="66" y="0"/>
                  <a:pt x="120" y="54"/>
                  <a:pt x="120" y="120"/>
                </a:cubicBezTo>
                <a:cubicBezTo>
                  <a:pt x="120" y="187"/>
                  <a:pt x="174" y="241"/>
                  <a:pt x="240" y="241"/>
                </a:cubicBezTo>
                <a:cubicBezTo>
                  <a:pt x="792" y="241"/>
                  <a:pt x="792" y="241"/>
                  <a:pt x="792" y="241"/>
                </a:cubicBezTo>
                <a:cubicBezTo>
                  <a:pt x="858" y="241"/>
                  <a:pt x="912" y="187"/>
                  <a:pt x="912" y="120"/>
                </a:cubicBezTo>
                <a:cubicBezTo>
                  <a:pt x="912" y="120"/>
                  <a:pt x="912" y="120"/>
                  <a:pt x="912" y="120"/>
                </a:cubicBezTo>
                <a:cubicBezTo>
                  <a:pt x="912" y="54"/>
                  <a:pt x="858" y="0"/>
                  <a:pt x="792" y="0"/>
                </a:cubicBezTo>
                <a:close/>
              </a:path>
            </a:pathLst>
          </a:custGeom>
          <a:solidFill>
            <a:srgbClr val="03345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726;p31"/>
          <p:cNvSpPr/>
          <p:nvPr/>
        </p:nvSpPr>
        <p:spPr>
          <a:xfrm>
            <a:off x="2698750" y="3677685"/>
            <a:ext cx="1498600" cy="1001712"/>
          </a:xfrm>
          <a:custGeom>
            <a:avLst/>
            <a:gdLst/>
            <a:ahLst/>
            <a:cxnLst/>
            <a:rect l="l" t="t" r="r" b="b"/>
            <a:pathLst>
              <a:path w="361" h="241" extrusionOk="0">
                <a:moveTo>
                  <a:pt x="241" y="120"/>
                </a:moveTo>
                <a:cubicBezTo>
                  <a:pt x="241" y="54"/>
                  <a:pt x="187" y="0"/>
                  <a:pt x="121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54" y="0"/>
                  <a:pt x="0" y="54"/>
                  <a:pt x="0" y="120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87"/>
                  <a:pt x="54" y="241"/>
                  <a:pt x="121" y="241"/>
                </a:cubicBezTo>
                <a:cubicBezTo>
                  <a:pt x="361" y="241"/>
                  <a:pt x="361" y="241"/>
                  <a:pt x="361" y="241"/>
                </a:cubicBezTo>
                <a:cubicBezTo>
                  <a:pt x="295" y="241"/>
                  <a:pt x="241" y="187"/>
                  <a:pt x="241" y="120"/>
                </a:cubicBezTo>
                <a:close/>
              </a:path>
            </a:pathLst>
          </a:custGeom>
          <a:solidFill>
            <a:srgbClr val="224D6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727;p31"/>
          <p:cNvSpPr/>
          <p:nvPr/>
        </p:nvSpPr>
        <p:spPr>
          <a:xfrm>
            <a:off x="3048000" y="5098497"/>
            <a:ext cx="4852828" cy="998537"/>
          </a:xfrm>
          <a:custGeom>
            <a:avLst/>
            <a:gdLst/>
            <a:ahLst/>
            <a:cxnLst/>
            <a:rect l="l" t="t" r="r" b="b"/>
            <a:pathLst>
              <a:path w="912" h="240" extrusionOk="0">
                <a:moveTo>
                  <a:pt x="792" y="0"/>
                </a:moveTo>
                <a:cubicBezTo>
                  <a:pt x="0" y="0"/>
                  <a:pt x="0" y="0"/>
                  <a:pt x="0" y="0"/>
                </a:cubicBezTo>
                <a:cubicBezTo>
                  <a:pt x="66" y="0"/>
                  <a:pt x="120" y="54"/>
                  <a:pt x="120" y="120"/>
                </a:cubicBezTo>
                <a:cubicBezTo>
                  <a:pt x="120" y="186"/>
                  <a:pt x="174" y="240"/>
                  <a:pt x="240" y="240"/>
                </a:cubicBezTo>
                <a:cubicBezTo>
                  <a:pt x="792" y="240"/>
                  <a:pt x="792" y="240"/>
                  <a:pt x="792" y="240"/>
                </a:cubicBezTo>
                <a:cubicBezTo>
                  <a:pt x="858" y="240"/>
                  <a:pt x="912" y="186"/>
                  <a:pt x="912" y="120"/>
                </a:cubicBezTo>
                <a:cubicBezTo>
                  <a:pt x="912" y="120"/>
                  <a:pt x="912" y="120"/>
                  <a:pt x="912" y="120"/>
                </a:cubicBezTo>
                <a:cubicBezTo>
                  <a:pt x="912" y="54"/>
                  <a:pt x="858" y="0"/>
                  <a:pt x="792" y="0"/>
                </a:cubicBezTo>
                <a:close/>
              </a:path>
            </a:pathLst>
          </a:custGeom>
          <a:solidFill>
            <a:srgbClr val="04536C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728;p31"/>
          <p:cNvSpPr/>
          <p:nvPr/>
        </p:nvSpPr>
        <p:spPr>
          <a:xfrm>
            <a:off x="2698750" y="5098497"/>
            <a:ext cx="1498600" cy="998537"/>
          </a:xfrm>
          <a:custGeom>
            <a:avLst/>
            <a:gdLst/>
            <a:ahLst/>
            <a:cxnLst/>
            <a:rect l="l" t="t" r="r" b="b"/>
            <a:pathLst>
              <a:path w="361" h="240" extrusionOk="0">
                <a:moveTo>
                  <a:pt x="241" y="120"/>
                </a:moveTo>
                <a:cubicBezTo>
                  <a:pt x="241" y="54"/>
                  <a:pt x="187" y="0"/>
                  <a:pt x="121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54" y="0"/>
                  <a:pt x="0" y="54"/>
                  <a:pt x="0" y="120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86"/>
                  <a:pt x="54" y="240"/>
                  <a:pt x="121" y="240"/>
                </a:cubicBezTo>
                <a:cubicBezTo>
                  <a:pt x="361" y="240"/>
                  <a:pt x="361" y="240"/>
                  <a:pt x="361" y="240"/>
                </a:cubicBezTo>
                <a:cubicBezTo>
                  <a:pt x="295" y="240"/>
                  <a:pt x="241" y="186"/>
                  <a:pt x="241" y="120"/>
                </a:cubicBezTo>
                <a:close/>
              </a:path>
            </a:pathLst>
          </a:custGeom>
          <a:solidFill>
            <a:srgbClr val="378DA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729;p31"/>
          <p:cNvSpPr/>
          <p:nvPr/>
        </p:nvSpPr>
        <p:spPr>
          <a:xfrm>
            <a:off x="3048000" y="6516135"/>
            <a:ext cx="4824413" cy="1001712"/>
          </a:xfrm>
          <a:custGeom>
            <a:avLst/>
            <a:gdLst/>
            <a:ahLst/>
            <a:cxnLst/>
            <a:rect l="l" t="t" r="r" b="b"/>
            <a:pathLst>
              <a:path w="912" h="241" extrusionOk="0">
                <a:moveTo>
                  <a:pt x="792" y="0"/>
                </a:moveTo>
                <a:cubicBezTo>
                  <a:pt x="0" y="0"/>
                  <a:pt x="0" y="0"/>
                  <a:pt x="0" y="0"/>
                </a:cubicBezTo>
                <a:cubicBezTo>
                  <a:pt x="66" y="0"/>
                  <a:pt x="120" y="54"/>
                  <a:pt x="120" y="121"/>
                </a:cubicBezTo>
                <a:cubicBezTo>
                  <a:pt x="120" y="187"/>
                  <a:pt x="174" y="241"/>
                  <a:pt x="240" y="241"/>
                </a:cubicBezTo>
                <a:cubicBezTo>
                  <a:pt x="792" y="241"/>
                  <a:pt x="792" y="241"/>
                  <a:pt x="792" y="241"/>
                </a:cubicBezTo>
                <a:cubicBezTo>
                  <a:pt x="858" y="241"/>
                  <a:pt x="912" y="187"/>
                  <a:pt x="912" y="121"/>
                </a:cubicBezTo>
                <a:cubicBezTo>
                  <a:pt x="912" y="121"/>
                  <a:pt x="912" y="121"/>
                  <a:pt x="912" y="121"/>
                </a:cubicBezTo>
                <a:cubicBezTo>
                  <a:pt x="912" y="54"/>
                  <a:pt x="858" y="0"/>
                  <a:pt x="792" y="0"/>
                </a:cubicBezTo>
                <a:close/>
              </a:path>
            </a:pathLst>
          </a:custGeom>
          <a:solidFill>
            <a:srgbClr val="025D6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730;p31"/>
          <p:cNvSpPr/>
          <p:nvPr/>
        </p:nvSpPr>
        <p:spPr>
          <a:xfrm>
            <a:off x="2698750" y="6516135"/>
            <a:ext cx="1498600" cy="1001712"/>
          </a:xfrm>
          <a:custGeom>
            <a:avLst/>
            <a:gdLst/>
            <a:ahLst/>
            <a:cxnLst/>
            <a:rect l="l" t="t" r="r" b="b"/>
            <a:pathLst>
              <a:path w="361" h="241" extrusionOk="0">
                <a:moveTo>
                  <a:pt x="241" y="121"/>
                </a:moveTo>
                <a:cubicBezTo>
                  <a:pt x="241" y="54"/>
                  <a:pt x="187" y="0"/>
                  <a:pt x="121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54" y="0"/>
                  <a:pt x="0" y="54"/>
                  <a:pt x="0" y="121"/>
                </a:cubicBezTo>
                <a:cubicBezTo>
                  <a:pt x="0" y="121"/>
                  <a:pt x="0" y="121"/>
                  <a:pt x="0" y="121"/>
                </a:cubicBezTo>
                <a:cubicBezTo>
                  <a:pt x="0" y="187"/>
                  <a:pt x="54" y="241"/>
                  <a:pt x="121" y="241"/>
                </a:cubicBezTo>
                <a:cubicBezTo>
                  <a:pt x="361" y="241"/>
                  <a:pt x="361" y="241"/>
                  <a:pt x="361" y="241"/>
                </a:cubicBezTo>
                <a:cubicBezTo>
                  <a:pt x="295" y="241"/>
                  <a:pt x="241" y="187"/>
                  <a:pt x="241" y="121"/>
                </a:cubicBezTo>
                <a:close/>
              </a:path>
            </a:pathLst>
          </a:custGeom>
          <a:solidFill>
            <a:srgbClr val="3D8D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731;p31"/>
          <p:cNvSpPr/>
          <p:nvPr/>
        </p:nvSpPr>
        <p:spPr>
          <a:xfrm>
            <a:off x="8934290" y="2261635"/>
            <a:ext cx="5010310" cy="996950"/>
          </a:xfrm>
          <a:custGeom>
            <a:avLst/>
            <a:gdLst/>
            <a:ahLst/>
            <a:cxnLst/>
            <a:rect l="l" t="t" r="r" b="b"/>
            <a:pathLst>
              <a:path w="912" h="240" extrusionOk="0">
                <a:moveTo>
                  <a:pt x="120" y="0"/>
                </a:moveTo>
                <a:cubicBezTo>
                  <a:pt x="912" y="0"/>
                  <a:pt x="912" y="0"/>
                  <a:pt x="912" y="0"/>
                </a:cubicBezTo>
                <a:cubicBezTo>
                  <a:pt x="846" y="0"/>
                  <a:pt x="792" y="53"/>
                  <a:pt x="792" y="120"/>
                </a:cubicBezTo>
                <a:cubicBezTo>
                  <a:pt x="792" y="186"/>
                  <a:pt x="738" y="240"/>
                  <a:pt x="672" y="240"/>
                </a:cubicBezTo>
                <a:cubicBezTo>
                  <a:pt x="120" y="240"/>
                  <a:pt x="120" y="240"/>
                  <a:pt x="120" y="240"/>
                </a:cubicBezTo>
                <a:cubicBezTo>
                  <a:pt x="54" y="240"/>
                  <a:pt x="0" y="186"/>
                  <a:pt x="0" y="120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53"/>
                  <a:pt x="54" y="0"/>
                  <a:pt x="120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732;p31"/>
          <p:cNvSpPr/>
          <p:nvPr/>
        </p:nvSpPr>
        <p:spPr>
          <a:xfrm>
            <a:off x="12747625" y="2261635"/>
            <a:ext cx="1498600" cy="996950"/>
          </a:xfrm>
          <a:custGeom>
            <a:avLst/>
            <a:gdLst/>
            <a:ahLst/>
            <a:cxnLst/>
            <a:rect l="l" t="t" r="r" b="b"/>
            <a:pathLst>
              <a:path w="361" h="240" extrusionOk="0">
                <a:moveTo>
                  <a:pt x="120" y="120"/>
                </a:moveTo>
                <a:cubicBezTo>
                  <a:pt x="120" y="53"/>
                  <a:pt x="174" y="0"/>
                  <a:pt x="240" y="0"/>
                </a:cubicBezTo>
                <a:cubicBezTo>
                  <a:pt x="240" y="0"/>
                  <a:pt x="240" y="0"/>
                  <a:pt x="240" y="0"/>
                </a:cubicBezTo>
                <a:cubicBezTo>
                  <a:pt x="307" y="0"/>
                  <a:pt x="361" y="53"/>
                  <a:pt x="361" y="120"/>
                </a:cubicBezTo>
                <a:cubicBezTo>
                  <a:pt x="361" y="120"/>
                  <a:pt x="361" y="120"/>
                  <a:pt x="361" y="120"/>
                </a:cubicBezTo>
                <a:cubicBezTo>
                  <a:pt x="361" y="186"/>
                  <a:pt x="307" y="240"/>
                  <a:pt x="240" y="240"/>
                </a:cubicBezTo>
                <a:cubicBezTo>
                  <a:pt x="0" y="240"/>
                  <a:pt x="0" y="240"/>
                  <a:pt x="0" y="240"/>
                </a:cubicBezTo>
                <a:cubicBezTo>
                  <a:pt x="66" y="240"/>
                  <a:pt x="120" y="186"/>
                  <a:pt x="120" y="12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733;p31"/>
          <p:cNvSpPr/>
          <p:nvPr/>
        </p:nvSpPr>
        <p:spPr>
          <a:xfrm>
            <a:off x="8934290" y="3677685"/>
            <a:ext cx="5010310" cy="1001712"/>
          </a:xfrm>
          <a:custGeom>
            <a:avLst/>
            <a:gdLst/>
            <a:ahLst/>
            <a:cxnLst/>
            <a:rect l="l" t="t" r="r" b="b"/>
            <a:pathLst>
              <a:path w="912" h="241" extrusionOk="0">
                <a:moveTo>
                  <a:pt x="120" y="0"/>
                </a:moveTo>
                <a:cubicBezTo>
                  <a:pt x="912" y="0"/>
                  <a:pt x="912" y="0"/>
                  <a:pt x="912" y="0"/>
                </a:cubicBezTo>
                <a:cubicBezTo>
                  <a:pt x="846" y="0"/>
                  <a:pt x="792" y="54"/>
                  <a:pt x="792" y="120"/>
                </a:cubicBezTo>
                <a:cubicBezTo>
                  <a:pt x="792" y="187"/>
                  <a:pt x="738" y="241"/>
                  <a:pt x="672" y="241"/>
                </a:cubicBezTo>
                <a:cubicBezTo>
                  <a:pt x="120" y="241"/>
                  <a:pt x="120" y="241"/>
                  <a:pt x="120" y="241"/>
                </a:cubicBezTo>
                <a:cubicBezTo>
                  <a:pt x="54" y="241"/>
                  <a:pt x="0" y="187"/>
                  <a:pt x="0" y="120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54"/>
                  <a:pt x="54" y="0"/>
                  <a:pt x="120" y="0"/>
                </a:cubicBezTo>
                <a:close/>
              </a:path>
            </a:pathLst>
          </a:custGeom>
          <a:solidFill>
            <a:srgbClr val="011C2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734;p31"/>
          <p:cNvSpPr/>
          <p:nvPr/>
        </p:nvSpPr>
        <p:spPr>
          <a:xfrm>
            <a:off x="12747625" y="3677685"/>
            <a:ext cx="1498600" cy="1001712"/>
          </a:xfrm>
          <a:custGeom>
            <a:avLst/>
            <a:gdLst/>
            <a:ahLst/>
            <a:cxnLst/>
            <a:rect l="l" t="t" r="r" b="b"/>
            <a:pathLst>
              <a:path w="361" h="241" extrusionOk="0">
                <a:moveTo>
                  <a:pt x="120" y="120"/>
                </a:moveTo>
                <a:cubicBezTo>
                  <a:pt x="120" y="54"/>
                  <a:pt x="174" y="0"/>
                  <a:pt x="240" y="0"/>
                </a:cubicBezTo>
                <a:cubicBezTo>
                  <a:pt x="240" y="0"/>
                  <a:pt x="240" y="0"/>
                  <a:pt x="240" y="0"/>
                </a:cubicBezTo>
                <a:cubicBezTo>
                  <a:pt x="307" y="0"/>
                  <a:pt x="361" y="54"/>
                  <a:pt x="361" y="120"/>
                </a:cubicBezTo>
                <a:cubicBezTo>
                  <a:pt x="361" y="120"/>
                  <a:pt x="361" y="120"/>
                  <a:pt x="361" y="120"/>
                </a:cubicBezTo>
                <a:cubicBezTo>
                  <a:pt x="361" y="187"/>
                  <a:pt x="307" y="241"/>
                  <a:pt x="24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66" y="241"/>
                  <a:pt x="120" y="187"/>
                  <a:pt x="120" y="120"/>
                </a:cubicBezTo>
                <a:close/>
              </a:path>
            </a:pathLst>
          </a:custGeom>
          <a:solidFill>
            <a:srgbClr val="355D7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735;p31"/>
          <p:cNvSpPr/>
          <p:nvPr/>
        </p:nvSpPr>
        <p:spPr>
          <a:xfrm>
            <a:off x="8934290" y="5098497"/>
            <a:ext cx="5010309" cy="998537"/>
          </a:xfrm>
          <a:custGeom>
            <a:avLst/>
            <a:gdLst/>
            <a:ahLst/>
            <a:cxnLst/>
            <a:rect l="l" t="t" r="r" b="b"/>
            <a:pathLst>
              <a:path w="912" h="240" extrusionOk="0">
                <a:moveTo>
                  <a:pt x="120" y="0"/>
                </a:moveTo>
                <a:cubicBezTo>
                  <a:pt x="912" y="0"/>
                  <a:pt x="912" y="0"/>
                  <a:pt x="912" y="0"/>
                </a:cubicBezTo>
                <a:cubicBezTo>
                  <a:pt x="846" y="0"/>
                  <a:pt x="792" y="54"/>
                  <a:pt x="792" y="120"/>
                </a:cubicBezTo>
                <a:cubicBezTo>
                  <a:pt x="792" y="186"/>
                  <a:pt x="738" y="240"/>
                  <a:pt x="672" y="240"/>
                </a:cubicBezTo>
                <a:cubicBezTo>
                  <a:pt x="120" y="240"/>
                  <a:pt x="120" y="240"/>
                  <a:pt x="120" y="240"/>
                </a:cubicBezTo>
                <a:cubicBezTo>
                  <a:pt x="54" y="240"/>
                  <a:pt x="0" y="186"/>
                  <a:pt x="0" y="120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54"/>
                  <a:pt x="54" y="0"/>
                  <a:pt x="120" y="0"/>
                </a:cubicBezTo>
                <a:close/>
              </a:path>
            </a:pathLst>
          </a:custGeom>
          <a:solidFill>
            <a:srgbClr val="03415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736;p31"/>
          <p:cNvSpPr/>
          <p:nvPr/>
        </p:nvSpPr>
        <p:spPr>
          <a:xfrm>
            <a:off x="12747625" y="5098497"/>
            <a:ext cx="1498600" cy="998537"/>
          </a:xfrm>
          <a:custGeom>
            <a:avLst/>
            <a:gdLst/>
            <a:ahLst/>
            <a:cxnLst/>
            <a:rect l="l" t="t" r="r" b="b"/>
            <a:pathLst>
              <a:path w="361" h="240" extrusionOk="0">
                <a:moveTo>
                  <a:pt x="120" y="120"/>
                </a:moveTo>
                <a:cubicBezTo>
                  <a:pt x="120" y="54"/>
                  <a:pt x="174" y="0"/>
                  <a:pt x="240" y="0"/>
                </a:cubicBezTo>
                <a:cubicBezTo>
                  <a:pt x="240" y="0"/>
                  <a:pt x="240" y="0"/>
                  <a:pt x="240" y="0"/>
                </a:cubicBezTo>
                <a:cubicBezTo>
                  <a:pt x="307" y="0"/>
                  <a:pt x="361" y="54"/>
                  <a:pt x="361" y="120"/>
                </a:cubicBezTo>
                <a:cubicBezTo>
                  <a:pt x="361" y="120"/>
                  <a:pt x="361" y="120"/>
                  <a:pt x="361" y="120"/>
                </a:cubicBezTo>
                <a:cubicBezTo>
                  <a:pt x="361" y="186"/>
                  <a:pt x="307" y="240"/>
                  <a:pt x="240" y="240"/>
                </a:cubicBezTo>
                <a:cubicBezTo>
                  <a:pt x="0" y="240"/>
                  <a:pt x="0" y="240"/>
                  <a:pt x="0" y="240"/>
                </a:cubicBezTo>
                <a:cubicBezTo>
                  <a:pt x="66" y="240"/>
                  <a:pt x="120" y="186"/>
                  <a:pt x="120" y="120"/>
                </a:cubicBezTo>
                <a:close/>
              </a:path>
            </a:pathLst>
          </a:custGeom>
          <a:solidFill>
            <a:srgbClr val="4B98B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737;p31"/>
          <p:cNvSpPr/>
          <p:nvPr/>
        </p:nvSpPr>
        <p:spPr>
          <a:xfrm>
            <a:off x="8934290" y="6516135"/>
            <a:ext cx="5010309" cy="1001712"/>
          </a:xfrm>
          <a:custGeom>
            <a:avLst/>
            <a:gdLst/>
            <a:ahLst/>
            <a:cxnLst/>
            <a:rect l="l" t="t" r="r" b="b"/>
            <a:pathLst>
              <a:path w="912" h="241" extrusionOk="0">
                <a:moveTo>
                  <a:pt x="120" y="0"/>
                </a:moveTo>
                <a:cubicBezTo>
                  <a:pt x="912" y="0"/>
                  <a:pt x="912" y="0"/>
                  <a:pt x="912" y="0"/>
                </a:cubicBezTo>
                <a:cubicBezTo>
                  <a:pt x="846" y="0"/>
                  <a:pt x="792" y="54"/>
                  <a:pt x="792" y="121"/>
                </a:cubicBezTo>
                <a:cubicBezTo>
                  <a:pt x="792" y="187"/>
                  <a:pt x="738" y="241"/>
                  <a:pt x="672" y="241"/>
                </a:cubicBezTo>
                <a:cubicBezTo>
                  <a:pt x="120" y="241"/>
                  <a:pt x="120" y="241"/>
                  <a:pt x="120" y="241"/>
                </a:cubicBezTo>
                <a:cubicBezTo>
                  <a:pt x="54" y="241"/>
                  <a:pt x="0" y="187"/>
                  <a:pt x="0" y="121"/>
                </a:cubicBezTo>
                <a:cubicBezTo>
                  <a:pt x="0" y="121"/>
                  <a:pt x="0" y="121"/>
                  <a:pt x="0" y="121"/>
                </a:cubicBezTo>
                <a:cubicBezTo>
                  <a:pt x="0" y="54"/>
                  <a:pt x="54" y="0"/>
                  <a:pt x="120" y="0"/>
                </a:cubicBezTo>
                <a:close/>
              </a:path>
            </a:pathLst>
          </a:custGeom>
          <a:solidFill>
            <a:srgbClr val="08556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738;p31"/>
          <p:cNvSpPr/>
          <p:nvPr/>
        </p:nvSpPr>
        <p:spPr>
          <a:xfrm>
            <a:off x="12747625" y="6516135"/>
            <a:ext cx="1498600" cy="1001712"/>
          </a:xfrm>
          <a:custGeom>
            <a:avLst/>
            <a:gdLst/>
            <a:ahLst/>
            <a:cxnLst/>
            <a:rect l="l" t="t" r="r" b="b"/>
            <a:pathLst>
              <a:path w="361" h="241" extrusionOk="0">
                <a:moveTo>
                  <a:pt x="120" y="121"/>
                </a:moveTo>
                <a:cubicBezTo>
                  <a:pt x="120" y="54"/>
                  <a:pt x="174" y="0"/>
                  <a:pt x="240" y="0"/>
                </a:cubicBezTo>
                <a:cubicBezTo>
                  <a:pt x="240" y="0"/>
                  <a:pt x="240" y="0"/>
                  <a:pt x="240" y="0"/>
                </a:cubicBezTo>
                <a:cubicBezTo>
                  <a:pt x="307" y="0"/>
                  <a:pt x="361" y="54"/>
                  <a:pt x="361" y="121"/>
                </a:cubicBezTo>
                <a:cubicBezTo>
                  <a:pt x="361" y="121"/>
                  <a:pt x="361" y="121"/>
                  <a:pt x="361" y="121"/>
                </a:cubicBezTo>
                <a:cubicBezTo>
                  <a:pt x="361" y="187"/>
                  <a:pt x="307" y="241"/>
                  <a:pt x="24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66" y="241"/>
                  <a:pt x="120" y="187"/>
                  <a:pt x="120" y="121"/>
                </a:cubicBezTo>
                <a:close/>
              </a:path>
            </a:pathLst>
          </a:custGeom>
          <a:solidFill>
            <a:srgbClr val="549BA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739;p31"/>
          <p:cNvSpPr txBox="1"/>
          <p:nvPr/>
        </p:nvSpPr>
        <p:spPr>
          <a:xfrm>
            <a:off x="4135438" y="2398160"/>
            <a:ext cx="3941762" cy="77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PH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</a:t>
            </a:r>
            <a:r>
              <a:rPr lang="en-PH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Mobilization and Program Complementation</a:t>
            </a:r>
          </a:p>
        </p:txBody>
      </p:sp>
      <p:sp>
        <p:nvSpPr>
          <p:cNvPr id="129" name="Google Shape;747;p31"/>
          <p:cNvSpPr txBox="1"/>
          <p:nvPr/>
        </p:nvSpPr>
        <p:spPr>
          <a:xfrm>
            <a:off x="2930525" y="2464835"/>
            <a:ext cx="814387" cy="70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FFFFFF"/>
              </a:buClr>
              <a:buSzPts val="3800"/>
              <a:buFont typeface="Montserrat"/>
              <a:buNone/>
            </a:pPr>
            <a:r>
              <a:rPr lang="en-US" sz="3800" b="1" kern="0" dirty="0">
                <a:solidFill>
                  <a:srgbClr val="FFFFFF"/>
                </a:solidFill>
                <a:latin typeface="Montserrat"/>
                <a:cs typeface="Arial"/>
                <a:sym typeface="Montserrat"/>
              </a:rPr>
              <a:t>S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748;p31"/>
          <p:cNvSpPr txBox="1"/>
          <p:nvPr/>
        </p:nvSpPr>
        <p:spPr>
          <a:xfrm>
            <a:off x="2884487" y="3885647"/>
            <a:ext cx="909637" cy="70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FFFFFF"/>
              </a:buClr>
              <a:buSzPts val="3800"/>
              <a:buFont typeface="Montserrat"/>
              <a:buNone/>
            </a:pPr>
            <a:r>
              <a:rPr lang="en-US" sz="3800" b="1" kern="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749;p31"/>
          <p:cNvSpPr txBox="1"/>
          <p:nvPr/>
        </p:nvSpPr>
        <p:spPr>
          <a:xfrm>
            <a:off x="2889250" y="5303285"/>
            <a:ext cx="901700" cy="70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FFFFFF"/>
              </a:buClr>
              <a:buSzPts val="3800"/>
              <a:buFont typeface="Montserrat"/>
              <a:buNone/>
            </a:pPr>
            <a:r>
              <a:rPr lang="en-US" sz="3800" b="1" kern="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750;p31"/>
          <p:cNvSpPr txBox="1"/>
          <p:nvPr/>
        </p:nvSpPr>
        <p:spPr>
          <a:xfrm>
            <a:off x="13403262" y="3885647"/>
            <a:ext cx="922337" cy="70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FFFFFF"/>
              </a:buClr>
              <a:buSzPts val="3800"/>
              <a:buFont typeface="Montserrat"/>
              <a:buNone/>
            </a:pPr>
            <a:r>
              <a:rPr lang="en-US" sz="3800" b="1" kern="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751;p31"/>
          <p:cNvSpPr txBox="1"/>
          <p:nvPr/>
        </p:nvSpPr>
        <p:spPr>
          <a:xfrm>
            <a:off x="13419137" y="2464835"/>
            <a:ext cx="906462" cy="70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FFFFFF"/>
              </a:buClr>
              <a:buSzPts val="3800"/>
              <a:buFont typeface="Montserrat"/>
              <a:buNone/>
            </a:pPr>
            <a:r>
              <a:rPr lang="en-US" sz="3800" b="1" kern="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752;p31"/>
          <p:cNvSpPr txBox="1"/>
          <p:nvPr/>
        </p:nvSpPr>
        <p:spPr>
          <a:xfrm>
            <a:off x="13398500" y="6728860"/>
            <a:ext cx="927100" cy="70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FFFFFF"/>
              </a:buClr>
              <a:buSzPts val="3800"/>
              <a:buFont typeface="Montserrat"/>
              <a:buNone/>
            </a:pPr>
            <a:r>
              <a:rPr lang="en-US" sz="3800" b="1" kern="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753;p31"/>
          <p:cNvSpPr txBox="1"/>
          <p:nvPr/>
        </p:nvSpPr>
        <p:spPr>
          <a:xfrm>
            <a:off x="13427075" y="5303285"/>
            <a:ext cx="896937" cy="70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FFFFFF"/>
              </a:buClr>
              <a:buSzPts val="3800"/>
              <a:buFont typeface="Montserrat"/>
              <a:buNone/>
            </a:pPr>
            <a:r>
              <a:rPr lang="en-US" sz="3800" b="1" kern="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754;p31"/>
          <p:cNvSpPr txBox="1"/>
          <p:nvPr/>
        </p:nvSpPr>
        <p:spPr>
          <a:xfrm>
            <a:off x="2917825" y="6732035"/>
            <a:ext cx="901700" cy="70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FFFFFF"/>
              </a:buClr>
              <a:buSzPts val="3800"/>
              <a:buFont typeface="Montserrat"/>
              <a:buNone/>
            </a:pPr>
            <a:r>
              <a:rPr lang="en-US" sz="3800" b="1" kern="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729;p31"/>
          <p:cNvSpPr/>
          <p:nvPr/>
        </p:nvSpPr>
        <p:spPr>
          <a:xfrm>
            <a:off x="3048000" y="7951788"/>
            <a:ext cx="4821531" cy="1001712"/>
          </a:xfrm>
          <a:custGeom>
            <a:avLst/>
            <a:gdLst/>
            <a:ahLst/>
            <a:cxnLst/>
            <a:rect l="l" t="t" r="r" b="b"/>
            <a:pathLst>
              <a:path w="912" h="241" extrusionOk="0">
                <a:moveTo>
                  <a:pt x="792" y="0"/>
                </a:moveTo>
                <a:cubicBezTo>
                  <a:pt x="0" y="0"/>
                  <a:pt x="0" y="0"/>
                  <a:pt x="0" y="0"/>
                </a:cubicBezTo>
                <a:cubicBezTo>
                  <a:pt x="66" y="0"/>
                  <a:pt x="120" y="54"/>
                  <a:pt x="120" y="121"/>
                </a:cubicBezTo>
                <a:cubicBezTo>
                  <a:pt x="120" y="187"/>
                  <a:pt x="174" y="241"/>
                  <a:pt x="240" y="241"/>
                </a:cubicBezTo>
                <a:cubicBezTo>
                  <a:pt x="792" y="241"/>
                  <a:pt x="792" y="241"/>
                  <a:pt x="792" y="241"/>
                </a:cubicBezTo>
                <a:cubicBezTo>
                  <a:pt x="858" y="241"/>
                  <a:pt x="912" y="187"/>
                  <a:pt x="912" y="121"/>
                </a:cubicBezTo>
                <a:cubicBezTo>
                  <a:pt x="912" y="121"/>
                  <a:pt x="912" y="121"/>
                  <a:pt x="912" y="121"/>
                </a:cubicBezTo>
                <a:cubicBezTo>
                  <a:pt x="912" y="54"/>
                  <a:pt x="858" y="0"/>
                  <a:pt x="792" y="0"/>
                </a:cubicBezTo>
                <a:close/>
              </a:path>
            </a:pathLst>
          </a:custGeom>
          <a:solidFill>
            <a:srgbClr val="0CA0C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730;p31"/>
          <p:cNvSpPr/>
          <p:nvPr/>
        </p:nvSpPr>
        <p:spPr>
          <a:xfrm>
            <a:off x="2698750" y="7951788"/>
            <a:ext cx="1498600" cy="1001712"/>
          </a:xfrm>
          <a:custGeom>
            <a:avLst/>
            <a:gdLst/>
            <a:ahLst/>
            <a:cxnLst/>
            <a:rect l="l" t="t" r="r" b="b"/>
            <a:pathLst>
              <a:path w="361" h="241" extrusionOk="0">
                <a:moveTo>
                  <a:pt x="241" y="121"/>
                </a:moveTo>
                <a:cubicBezTo>
                  <a:pt x="241" y="54"/>
                  <a:pt x="187" y="0"/>
                  <a:pt x="121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54" y="0"/>
                  <a:pt x="0" y="54"/>
                  <a:pt x="0" y="121"/>
                </a:cubicBezTo>
                <a:cubicBezTo>
                  <a:pt x="0" y="121"/>
                  <a:pt x="0" y="121"/>
                  <a:pt x="0" y="121"/>
                </a:cubicBezTo>
                <a:cubicBezTo>
                  <a:pt x="0" y="187"/>
                  <a:pt x="54" y="241"/>
                  <a:pt x="121" y="241"/>
                </a:cubicBezTo>
                <a:cubicBezTo>
                  <a:pt x="361" y="241"/>
                  <a:pt x="361" y="241"/>
                  <a:pt x="361" y="241"/>
                </a:cubicBezTo>
                <a:cubicBezTo>
                  <a:pt x="295" y="241"/>
                  <a:pt x="241" y="187"/>
                  <a:pt x="241" y="121"/>
                </a:cubicBezTo>
                <a:close/>
              </a:path>
            </a:pathLst>
          </a:custGeom>
          <a:solidFill>
            <a:srgbClr val="52CFF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737;p31"/>
          <p:cNvSpPr/>
          <p:nvPr/>
        </p:nvSpPr>
        <p:spPr>
          <a:xfrm>
            <a:off x="8934290" y="7951788"/>
            <a:ext cx="5010309" cy="1001712"/>
          </a:xfrm>
          <a:custGeom>
            <a:avLst/>
            <a:gdLst/>
            <a:ahLst/>
            <a:cxnLst/>
            <a:rect l="l" t="t" r="r" b="b"/>
            <a:pathLst>
              <a:path w="912" h="241" extrusionOk="0">
                <a:moveTo>
                  <a:pt x="120" y="0"/>
                </a:moveTo>
                <a:cubicBezTo>
                  <a:pt x="912" y="0"/>
                  <a:pt x="912" y="0"/>
                  <a:pt x="912" y="0"/>
                </a:cubicBezTo>
                <a:cubicBezTo>
                  <a:pt x="846" y="0"/>
                  <a:pt x="792" y="54"/>
                  <a:pt x="792" y="121"/>
                </a:cubicBezTo>
                <a:cubicBezTo>
                  <a:pt x="792" y="187"/>
                  <a:pt x="738" y="241"/>
                  <a:pt x="672" y="241"/>
                </a:cubicBezTo>
                <a:cubicBezTo>
                  <a:pt x="120" y="241"/>
                  <a:pt x="120" y="241"/>
                  <a:pt x="120" y="241"/>
                </a:cubicBezTo>
                <a:cubicBezTo>
                  <a:pt x="54" y="241"/>
                  <a:pt x="0" y="187"/>
                  <a:pt x="0" y="121"/>
                </a:cubicBezTo>
                <a:cubicBezTo>
                  <a:pt x="0" y="121"/>
                  <a:pt x="0" y="121"/>
                  <a:pt x="0" y="121"/>
                </a:cubicBezTo>
                <a:cubicBezTo>
                  <a:pt x="0" y="54"/>
                  <a:pt x="54" y="0"/>
                  <a:pt x="120" y="0"/>
                </a:cubicBezTo>
                <a:close/>
              </a:path>
            </a:pathLst>
          </a:custGeom>
          <a:solidFill>
            <a:srgbClr val="0B93B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738;p31"/>
          <p:cNvSpPr/>
          <p:nvPr/>
        </p:nvSpPr>
        <p:spPr>
          <a:xfrm>
            <a:off x="12747625" y="7951788"/>
            <a:ext cx="1498600" cy="1001712"/>
          </a:xfrm>
          <a:custGeom>
            <a:avLst/>
            <a:gdLst/>
            <a:ahLst/>
            <a:cxnLst/>
            <a:rect l="l" t="t" r="r" b="b"/>
            <a:pathLst>
              <a:path w="361" h="241" extrusionOk="0">
                <a:moveTo>
                  <a:pt x="120" y="121"/>
                </a:moveTo>
                <a:cubicBezTo>
                  <a:pt x="120" y="54"/>
                  <a:pt x="174" y="0"/>
                  <a:pt x="240" y="0"/>
                </a:cubicBezTo>
                <a:cubicBezTo>
                  <a:pt x="240" y="0"/>
                  <a:pt x="240" y="0"/>
                  <a:pt x="240" y="0"/>
                </a:cubicBezTo>
                <a:cubicBezTo>
                  <a:pt x="307" y="0"/>
                  <a:pt x="361" y="54"/>
                  <a:pt x="361" y="121"/>
                </a:cubicBezTo>
                <a:cubicBezTo>
                  <a:pt x="361" y="121"/>
                  <a:pt x="361" y="121"/>
                  <a:pt x="361" y="121"/>
                </a:cubicBezTo>
                <a:cubicBezTo>
                  <a:pt x="361" y="187"/>
                  <a:pt x="307" y="241"/>
                  <a:pt x="240" y="241"/>
                </a:cubicBezTo>
                <a:cubicBezTo>
                  <a:pt x="0" y="241"/>
                  <a:pt x="0" y="241"/>
                  <a:pt x="0" y="241"/>
                </a:cubicBezTo>
                <a:cubicBezTo>
                  <a:pt x="66" y="241"/>
                  <a:pt x="120" y="187"/>
                  <a:pt x="120" y="121"/>
                </a:cubicBezTo>
                <a:close/>
              </a:path>
            </a:pathLst>
          </a:custGeom>
          <a:solidFill>
            <a:srgbClr val="67D5F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752;p31"/>
          <p:cNvSpPr txBox="1"/>
          <p:nvPr/>
        </p:nvSpPr>
        <p:spPr>
          <a:xfrm>
            <a:off x="13398500" y="8164513"/>
            <a:ext cx="927100" cy="70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FFFFFF"/>
              </a:buClr>
              <a:buSzPts val="3800"/>
              <a:buFont typeface="Montserrat"/>
              <a:buNone/>
            </a:pPr>
            <a:r>
              <a:rPr lang="en-US" sz="3800" b="1" kern="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754;p31"/>
          <p:cNvSpPr txBox="1"/>
          <p:nvPr/>
        </p:nvSpPr>
        <p:spPr>
          <a:xfrm>
            <a:off x="2917825" y="8167688"/>
            <a:ext cx="901700" cy="70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FFFFFF"/>
              </a:buClr>
              <a:buSzPts val="3800"/>
              <a:buFont typeface="Montserrat"/>
              <a:buNone/>
            </a:pPr>
            <a:r>
              <a:rPr lang="en-US" sz="3800" b="1" kern="0" dirty="0" smtClea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8534400" y="8074104"/>
            <a:ext cx="468646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PH" sz="21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Sharing </a:t>
            </a:r>
            <a:r>
              <a:rPr lang="en-PH" sz="21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thru participatory planning, </a:t>
            </a:r>
            <a:r>
              <a:rPr lang="en-PH" sz="21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consultations, and </a:t>
            </a:r>
            <a:r>
              <a:rPr lang="en-PH" sz="21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values </a:t>
            </a:r>
            <a:r>
              <a:rPr lang="en-PH" sz="21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orientation</a:t>
            </a:r>
          </a:p>
          <a:p>
            <a:pPr algn="r"/>
            <a:r>
              <a:rPr lang="en-PH" sz="21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PH" sz="21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4113740" y="3734259"/>
            <a:ext cx="358246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PH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Trainings </a:t>
            </a:r>
            <a:r>
              <a:rPr lang="en-PH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other Activities </a:t>
            </a:r>
          </a:p>
        </p:txBody>
      </p:sp>
      <p:sp>
        <p:nvSpPr>
          <p:cNvPr id="159" name="Google Shape;739;p31"/>
          <p:cNvSpPr txBox="1"/>
          <p:nvPr/>
        </p:nvSpPr>
        <p:spPr>
          <a:xfrm>
            <a:off x="4303711" y="5360988"/>
            <a:ext cx="3502185" cy="77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PH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Resource Generation</a:t>
            </a:r>
            <a:endParaRPr lang="en-PH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3886200" y="6583859"/>
            <a:ext cx="42494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2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Appropriate </a:t>
            </a:r>
            <a:r>
              <a:rPr lang="en-PH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Technology Promotion, Transfer </a:t>
            </a:r>
            <a:r>
              <a:rPr lang="en-PH" sz="2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en-PH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Utilization</a:t>
            </a:r>
          </a:p>
        </p:txBody>
      </p:sp>
      <p:sp>
        <p:nvSpPr>
          <p:cNvPr id="161" name="Rectangle 160"/>
          <p:cNvSpPr/>
          <p:nvPr/>
        </p:nvSpPr>
        <p:spPr>
          <a:xfrm>
            <a:off x="4120920" y="8187035"/>
            <a:ext cx="3651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Twinning and </a:t>
            </a:r>
            <a:r>
              <a:rPr lang="en-PH" sz="2400" b="1" dirty="0" err="1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Linkaging</a:t>
            </a:r>
            <a:endParaRPr lang="en-PH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9220200" y="2429356"/>
            <a:ext cx="3695699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n-PH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Expansion </a:t>
            </a:r>
            <a:r>
              <a:rPr lang="en-PH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Memberships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10134600" y="3908535"/>
            <a:ext cx="2685287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PH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 Partnerships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9220201" y="5235009"/>
            <a:ext cx="37610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PH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Involvement </a:t>
            </a:r>
            <a:r>
              <a:rPr lang="en-PH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thru Policy </a:t>
            </a:r>
            <a:r>
              <a:rPr lang="en-PH" sz="24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Media </a:t>
            </a:r>
            <a:r>
              <a:rPr lang="en-PH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Advocacies</a:t>
            </a:r>
            <a:endParaRPr lang="en-PH" sz="2400" b="1" dirty="0">
              <a:solidFill>
                <a:schemeClr val="bg1"/>
              </a:solidFill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9144000" y="6460165"/>
            <a:ext cx="395287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PH" sz="2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Expertise </a:t>
            </a:r>
            <a:r>
              <a:rPr lang="en-PH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Directory of all members </a:t>
            </a:r>
            <a:r>
              <a:rPr lang="en-PH" sz="2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PH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 for networking &amp;</a:t>
            </a:r>
            <a:r>
              <a:rPr lang="en-PH" sz="2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PH" sz="2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complementation </a:t>
            </a:r>
          </a:p>
        </p:txBody>
      </p:sp>
      <p:sp>
        <p:nvSpPr>
          <p:cNvPr id="48" name="TextBox 9"/>
          <p:cNvSpPr txBox="1"/>
          <p:nvPr/>
        </p:nvSpPr>
        <p:spPr>
          <a:xfrm>
            <a:off x="1720886" y="8877300"/>
            <a:ext cx="1597701" cy="128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7200" spc="270" dirty="0" smtClean="0">
                <a:solidFill>
                  <a:schemeClr val="bg1"/>
                </a:solidFill>
                <a:latin typeface="Fira Sans Bold Bold"/>
              </a:rPr>
              <a:t>5</a:t>
            </a:r>
            <a:r>
              <a:rPr lang="en-US" sz="5400" spc="270" baseline="30000" dirty="0" smtClean="0">
                <a:solidFill>
                  <a:schemeClr val="bg1"/>
                </a:solidFill>
                <a:latin typeface="Fira Sans Bold Bold"/>
              </a:rPr>
              <a:t>th</a:t>
            </a:r>
            <a:endParaRPr lang="en-US" sz="8800" spc="270" dirty="0">
              <a:solidFill>
                <a:schemeClr val="bg1"/>
              </a:solidFill>
              <a:latin typeface="Fira Sans Bold Bold"/>
            </a:endParaRPr>
          </a:p>
        </p:txBody>
      </p:sp>
      <p:sp>
        <p:nvSpPr>
          <p:cNvPr id="49" name="TextBox 9"/>
          <p:cNvSpPr txBox="1"/>
          <p:nvPr/>
        </p:nvSpPr>
        <p:spPr>
          <a:xfrm>
            <a:off x="2944560" y="9227242"/>
            <a:ext cx="1529447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Biennial Convention </a:t>
            </a:r>
            <a:r>
              <a:rPr lang="en-US" sz="24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and </a:t>
            </a:r>
            <a:r>
              <a:rPr lang="en-US" sz="32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Oath taking Ceremonies</a:t>
            </a:r>
            <a:endParaRPr lang="en-US" sz="3200" spc="270" dirty="0">
              <a:solidFill>
                <a:schemeClr val="bg1"/>
              </a:solidFill>
              <a:latin typeface="Fira Sans Bold Bold" panose="020B0604020202020204" charset="0"/>
            </a:endParaRPr>
          </a:p>
        </p:txBody>
      </p:sp>
      <p:sp>
        <p:nvSpPr>
          <p:cNvPr id="50" name="TextBox 10"/>
          <p:cNvSpPr txBox="1"/>
          <p:nvPr/>
        </p:nvSpPr>
        <p:spPr>
          <a:xfrm>
            <a:off x="2829787" y="9596618"/>
            <a:ext cx="10820400" cy="485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PH" sz="2400" b="1" i="1" dirty="0" smtClean="0">
                <a:solidFill>
                  <a:srgbClr val="0070C0"/>
                </a:solidFill>
              </a:rPr>
              <a:t> </a:t>
            </a:r>
            <a:r>
              <a:rPr lang="en-PH" sz="2400" b="1" i="1" dirty="0">
                <a:solidFill>
                  <a:srgbClr val="E8639C"/>
                </a:solidFill>
              </a:rPr>
              <a:t>“Forging Local and Global Partnerships towards Sustainable Initiatives” </a:t>
            </a:r>
            <a:endParaRPr lang="en-US" sz="2400" b="1" i="1" spc="89" dirty="0">
              <a:solidFill>
                <a:srgbClr val="E8639C"/>
              </a:solidFill>
              <a:latin typeface="Fira Sans Light Bold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8" y="9228256"/>
            <a:ext cx="1133030" cy="11730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400" y="111179"/>
            <a:ext cx="13554799" cy="1187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7200" spc="-139" dirty="0" smtClean="0">
                <a:solidFill>
                  <a:srgbClr val="1836B2"/>
                </a:solidFill>
                <a:latin typeface="Fira Sans Medium"/>
              </a:rPr>
              <a:t>PAEPI  Programs and Projects  </a:t>
            </a:r>
            <a:endParaRPr lang="en-US" sz="7200" spc="-139" dirty="0">
              <a:solidFill>
                <a:srgbClr val="1836B2"/>
              </a:solidFill>
              <a:latin typeface="Fira Sans Medium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720886" y="1383210"/>
            <a:ext cx="13519114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Fira Sans Light" panose="020B0604020202020204" charset="0"/>
              </a:rPr>
              <a:t>RESEARCH</a:t>
            </a:r>
            <a:r>
              <a:rPr lang="en-US" sz="2400" dirty="0" smtClean="0">
                <a:solidFill>
                  <a:srgbClr val="FF0000"/>
                </a:solidFill>
                <a:latin typeface="Fira Sans Light" panose="020B0604020202020204" charset="0"/>
              </a:rPr>
              <a:t> </a:t>
            </a:r>
            <a:r>
              <a:rPr lang="en-US" sz="2400" dirty="0" smtClean="0">
                <a:solidFill>
                  <a:srgbClr val="1836B2"/>
                </a:solidFill>
                <a:latin typeface="Fira Sans Light" panose="020B0604020202020204" charset="0"/>
              </a:rPr>
              <a:t>- </a:t>
            </a:r>
            <a:r>
              <a:rPr lang="en-US" sz="2400" b="1" dirty="0">
                <a:solidFill>
                  <a:srgbClr val="1836B2"/>
                </a:solidFill>
                <a:latin typeface="Fira Sans Light" panose="020B0604020202020204" charset="0"/>
              </a:rPr>
              <a:t>U</a:t>
            </a:r>
            <a:r>
              <a:rPr lang="en-US" sz="2400" b="1" dirty="0" smtClean="0">
                <a:solidFill>
                  <a:srgbClr val="1836B2"/>
                </a:solidFill>
                <a:latin typeface="Fira Sans Light" panose="020B0604020202020204" charset="0"/>
              </a:rPr>
              <a:t>ndertake </a:t>
            </a:r>
            <a:r>
              <a:rPr lang="en-US" sz="2400" b="1" dirty="0">
                <a:solidFill>
                  <a:srgbClr val="1836B2"/>
                </a:solidFill>
                <a:latin typeface="Fira Sans Light" panose="020B0604020202020204" charset="0"/>
              </a:rPr>
              <a:t>funded relevant &amp;</a:t>
            </a:r>
            <a:r>
              <a:rPr lang="en-US" sz="2400" b="1" dirty="0" smtClean="0">
                <a:solidFill>
                  <a:srgbClr val="1836B2"/>
                </a:solidFill>
                <a:latin typeface="Fira Sans Light" panose="020B0604020202020204" charset="0"/>
              </a:rPr>
              <a:t> </a:t>
            </a:r>
            <a:r>
              <a:rPr lang="en-US" sz="2400" b="1" dirty="0">
                <a:solidFill>
                  <a:srgbClr val="1836B2"/>
                </a:solidFill>
                <a:latin typeface="Fira Sans Light" panose="020B0604020202020204" charset="0"/>
              </a:rPr>
              <a:t>responsive </a:t>
            </a:r>
            <a:r>
              <a:rPr lang="en-US" sz="2400" b="1" dirty="0" smtClean="0">
                <a:solidFill>
                  <a:srgbClr val="1836B2"/>
                </a:solidFill>
                <a:latin typeface="Fira Sans Light" panose="020B0604020202020204" charset="0"/>
              </a:rPr>
              <a:t>research-based extension</a:t>
            </a:r>
            <a:endParaRPr lang="en-US" sz="2400" b="1" dirty="0">
              <a:solidFill>
                <a:srgbClr val="1836B2"/>
              </a:solidFill>
              <a:latin typeface="Fira Sans Light" panose="020B0604020202020204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54682" y="4388836"/>
            <a:ext cx="1233950" cy="1068716"/>
            <a:chOff x="0" y="0"/>
            <a:chExt cx="1645266" cy="1424954"/>
          </a:xfrm>
          <a:solidFill>
            <a:srgbClr val="E8639C"/>
          </a:solidFill>
        </p:grpSpPr>
        <p:grpSp>
          <p:nvGrpSpPr>
            <p:cNvPr id="13" name="Group 13"/>
            <p:cNvGrpSpPr/>
            <p:nvPr/>
          </p:nvGrpSpPr>
          <p:grpSpPr>
            <a:xfrm rot="-10800000">
              <a:off x="0" y="0"/>
              <a:ext cx="1645266" cy="1424954"/>
              <a:chOff x="0" y="0"/>
              <a:chExt cx="6202680" cy="5372100"/>
            </a:xfrm>
            <a:grpFill/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439662" y="281724"/>
              <a:ext cx="921160" cy="89930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-79" dirty="0" smtClean="0">
                  <a:solidFill>
                    <a:srgbClr val="FFFFFF"/>
                  </a:solidFill>
                  <a:latin typeface="Fira Sans Medium"/>
                </a:rPr>
                <a:t>P</a:t>
              </a:r>
              <a:endParaRPr lang="en-US" sz="3999" spc="-79" dirty="0">
                <a:solidFill>
                  <a:srgbClr val="FFFFFF"/>
                </a:solidFill>
                <a:latin typeface="Fira Sans Medium"/>
              </a:endParaRPr>
            </a:p>
          </p:txBody>
        </p:sp>
      </p:grpSp>
      <p:pic>
        <p:nvPicPr>
          <p:cNvPr id="2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4026"/>
          <a:stretch>
            <a:fillRect/>
          </a:stretch>
        </p:blipFill>
        <p:spPr>
          <a:xfrm>
            <a:off x="0" y="9012123"/>
            <a:ext cx="2299566" cy="1312977"/>
          </a:xfrm>
          <a:prstGeom prst="rect">
            <a:avLst/>
          </a:prstGeom>
        </p:spPr>
      </p:pic>
      <p:grpSp>
        <p:nvGrpSpPr>
          <p:cNvPr id="26" name="Group 3"/>
          <p:cNvGrpSpPr/>
          <p:nvPr/>
        </p:nvGrpSpPr>
        <p:grpSpPr>
          <a:xfrm rot="5400000">
            <a:off x="9844395" y="888614"/>
            <a:ext cx="1312977" cy="17559994"/>
            <a:chOff x="0" y="0"/>
            <a:chExt cx="3130550" cy="41868551"/>
          </a:xfrm>
        </p:grpSpPr>
        <p:sp>
          <p:nvSpPr>
            <p:cNvPr id="27" name="Freeform 4"/>
            <p:cNvSpPr/>
            <p:nvPr/>
          </p:nvSpPr>
          <p:spPr>
            <a:xfrm>
              <a:off x="0" y="0"/>
              <a:ext cx="3130550" cy="41868551"/>
            </a:xfrm>
            <a:custGeom>
              <a:avLst/>
              <a:gdLst/>
              <a:ahLst/>
              <a:cxnLst/>
              <a:rect l="l" t="t" r="r" b="b"/>
              <a:pathLst>
                <a:path w="3130550" h="41868551">
                  <a:moveTo>
                    <a:pt x="0" y="1123950"/>
                  </a:moveTo>
                  <a:lnTo>
                    <a:pt x="0" y="41868551"/>
                  </a:lnTo>
                  <a:lnTo>
                    <a:pt x="3130550" y="4186855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0041D4"/>
            </a:solidFill>
          </p:spPr>
        </p:sp>
      </p:grpSp>
      <p:sp>
        <p:nvSpPr>
          <p:cNvPr id="28" name="TextBox 9"/>
          <p:cNvSpPr txBox="1"/>
          <p:nvPr/>
        </p:nvSpPr>
        <p:spPr>
          <a:xfrm>
            <a:off x="2944560" y="9303773"/>
            <a:ext cx="1529447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spc="270" dirty="0" smtClean="0">
                <a:solidFill>
                  <a:prstClr val="white"/>
                </a:solidFill>
                <a:latin typeface="Fira Sans Bold Bold" panose="020B0604020202020204" charset="0"/>
              </a:rPr>
              <a:t>Biennial Convention </a:t>
            </a:r>
            <a:r>
              <a:rPr lang="en-US" sz="2400" spc="270" dirty="0" smtClean="0">
                <a:solidFill>
                  <a:prstClr val="white"/>
                </a:solidFill>
                <a:latin typeface="Fira Sans Bold Bold" panose="020B0604020202020204" charset="0"/>
              </a:rPr>
              <a:t>and </a:t>
            </a:r>
            <a:r>
              <a:rPr lang="en-US" sz="3200" spc="270" dirty="0" smtClean="0">
                <a:solidFill>
                  <a:prstClr val="white"/>
                </a:solidFill>
                <a:latin typeface="Fira Sans Bold Bold" panose="020B0604020202020204" charset="0"/>
              </a:rPr>
              <a:t>Oath taking Ceremonies</a:t>
            </a:r>
            <a:endParaRPr lang="en-US" sz="3200" spc="270" dirty="0">
              <a:solidFill>
                <a:prstClr val="white"/>
              </a:solidFill>
              <a:latin typeface="Fira Sans Bold Bold" panose="020B0604020202020204" charset="0"/>
            </a:endParaRPr>
          </a:p>
        </p:txBody>
      </p:sp>
      <p:sp>
        <p:nvSpPr>
          <p:cNvPr id="29" name="TextBox 10"/>
          <p:cNvSpPr txBox="1"/>
          <p:nvPr/>
        </p:nvSpPr>
        <p:spPr>
          <a:xfrm>
            <a:off x="2829787" y="9673149"/>
            <a:ext cx="10820400" cy="485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PH" sz="2400" b="1" i="1" dirty="0" smtClean="0">
                <a:solidFill>
                  <a:srgbClr val="0070C0"/>
                </a:solidFill>
              </a:rPr>
              <a:t> </a:t>
            </a:r>
            <a:r>
              <a:rPr lang="en-PH" sz="2400" b="1" i="1" dirty="0">
                <a:solidFill>
                  <a:srgbClr val="E8639C"/>
                </a:solidFill>
              </a:rPr>
              <a:t>“Forging Local and Global Partnerships towards Sustainable Initiatives” </a:t>
            </a:r>
            <a:endParaRPr lang="en-US" sz="2400" b="1" i="1" spc="89" dirty="0">
              <a:solidFill>
                <a:srgbClr val="E8639C"/>
              </a:solidFill>
              <a:latin typeface="Fira Sans Light Bold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8" y="8953500"/>
            <a:ext cx="1133030" cy="1173044"/>
          </a:xfrm>
          <a:prstGeom prst="rect">
            <a:avLst/>
          </a:prstGeom>
        </p:spPr>
      </p:pic>
      <p:sp>
        <p:nvSpPr>
          <p:cNvPr id="31" name="TextBox 9"/>
          <p:cNvSpPr txBox="1"/>
          <p:nvPr/>
        </p:nvSpPr>
        <p:spPr>
          <a:xfrm>
            <a:off x="1720886" y="8953831"/>
            <a:ext cx="1597701" cy="128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7200" spc="270" dirty="0" smtClean="0">
                <a:solidFill>
                  <a:prstClr val="white"/>
                </a:solidFill>
                <a:latin typeface="Fira Sans Bold Bold"/>
              </a:rPr>
              <a:t>5</a:t>
            </a:r>
            <a:r>
              <a:rPr lang="en-US" sz="5400" spc="270" baseline="30000" dirty="0" smtClean="0">
                <a:solidFill>
                  <a:prstClr val="white"/>
                </a:solidFill>
                <a:latin typeface="Fira Sans Bold Bold"/>
              </a:rPr>
              <a:t>th</a:t>
            </a:r>
            <a:endParaRPr lang="en-US" sz="8800" spc="270" dirty="0">
              <a:solidFill>
                <a:prstClr val="white"/>
              </a:solidFill>
              <a:latin typeface="Fira Sans Bold Bold"/>
            </a:endParaRPr>
          </a:p>
        </p:txBody>
      </p:sp>
      <p:grpSp>
        <p:nvGrpSpPr>
          <p:cNvPr id="32" name="Group 16"/>
          <p:cNvGrpSpPr/>
          <p:nvPr/>
        </p:nvGrpSpPr>
        <p:grpSpPr>
          <a:xfrm>
            <a:off x="54681" y="6606366"/>
            <a:ext cx="1233950" cy="1068716"/>
            <a:chOff x="0" y="0"/>
            <a:chExt cx="1645266" cy="1424954"/>
          </a:xfrm>
          <a:solidFill>
            <a:srgbClr val="E8639C"/>
          </a:solidFill>
        </p:grpSpPr>
        <p:grpSp>
          <p:nvGrpSpPr>
            <p:cNvPr id="35" name="Group 17"/>
            <p:cNvGrpSpPr/>
            <p:nvPr/>
          </p:nvGrpSpPr>
          <p:grpSpPr>
            <a:xfrm rot="-10800000">
              <a:off x="0" y="0"/>
              <a:ext cx="1645266" cy="1424954"/>
              <a:chOff x="0" y="0"/>
              <a:chExt cx="6202680" cy="5372100"/>
            </a:xfrm>
            <a:grpFill/>
          </p:grpSpPr>
          <p:sp>
            <p:nvSpPr>
              <p:cNvPr id="37" name="Freeform 18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36" name="TextBox 19"/>
            <p:cNvSpPr txBox="1"/>
            <p:nvPr/>
          </p:nvSpPr>
          <p:spPr>
            <a:xfrm>
              <a:off x="362053" y="234111"/>
              <a:ext cx="921160" cy="95752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-79" dirty="0">
                  <a:solidFill>
                    <a:srgbClr val="FFFFFF"/>
                  </a:solidFill>
                  <a:latin typeface="Fira Sans Medium"/>
                </a:rPr>
                <a:t>C</a:t>
              </a:r>
            </a:p>
          </p:txBody>
        </p:sp>
      </p:grpSp>
      <p:grpSp>
        <p:nvGrpSpPr>
          <p:cNvPr id="38" name="Group 16"/>
          <p:cNvGrpSpPr/>
          <p:nvPr/>
        </p:nvGrpSpPr>
        <p:grpSpPr>
          <a:xfrm>
            <a:off x="54682" y="2252652"/>
            <a:ext cx="1233950" cy="1068716"/>
            <a:chOff x="0" y="0"/>
            <a:chExt cx="1645266" cy="1424954"/>
          </a:xfrm>
          <a:solidFill>
            <a:srgbClr val="E8639C"/>
          </a:solidFill>
        </p:grpSpPr>
        <p:grpSp>
          <p:nvGrpSpPr>
            <p:cNvPr id="39" name="Group 17"/>
            <p:cNvGrpSpPr/>
            <p:nvPr/>
          </p:nvGrpSpPr>
          <p:grpSpPr>
            <a:xfrm rot="-10800000">
              <a:off x="0" y="0"/>
              <a:ext cx="1645266" cy="1424954"/>
              <a:chOff x="0" y="0"/>
              <a:chExt cx="6202680" cy="5372100"/>
            </a:xfrm>
            <a:grpFill/>
          </p:grpSpPr>
          <p:sp>
            <p:nvSpPr>
              <p:cNvPr id="41" name="Freeform 18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40" name="TextBox 19"/>
            <p:cNvSpPr txBox="1"/>
            <p:nvPr/>
          </p:nvSpPr>
          <p:spPr>
            <a:xfrm>
              <a:off x="362053" y="234111"/>
              <a:ext cx="921160" cy="89930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-79" dirty="0" smtClean="0">
                  <a:solidFill>
                    <a:srgbClr val="FFFFFF"/>
                  </a:solidFill>
                  <a:latin typeface="Fira Sans Medium"/>
                </a:rPr>
                <a:t>E</a:t>
              </a:r>
              <a:endParaRPr lang="en-US" sz="3999" spc="-79" dirty="0">
                <a:solidFill>
                  <a:srgbClr val="FFFFFF"/>
                </a:solidFill>
                <a:latin typeface="Fira Sans Medium"/>
              </a:endParaRPr>
            </a:p>
          </p:txBody>
        </p:sp>
      </p:grpSp>
      <p:grpSp>
        <p:nvGrpSpPr>
          <p:cNvPr id="50" name="Group 20"/>
          <p:cNvGrpSpPr/>
          <p:nvPr/>
        </p:nvGrpSpPr>
        <p:grpSpPr>
          <a:xfrm>
            <a:off x="54682" y="1150340"/>
            <a:ext cx="1233950" cy="1068716"/>
            <a:chOff x="0" y="0"/>
            <a:chExt cx="1645266" cy="1424954"/>
          </a:xfrm>
        </p:grpSpPr>
        <p:grpSp>
          <p:nvGrpSpPr>
            <p:cNvPr id="51" name="Group 21"/>
            <p:cNvGrpSpPr/>
            <p:nvPr/>
          </p:nvGrpSpPr>
          <p:grpSpPr>
            <a:xfrm rot="-10800000">
              <a:off x="0" y="0"/>
              <a:ext cx="1645266" cy="1424954"/>
              <a:chOff x="0" y="0"/>
              <a:chExt cx="6202680" cy="5372100"/>
            </a:xfrm>
          </p:grpSpPr>
          <p:sp>
            <p:nvSpPr>
              <p:cNvPr id="53" name="Freeform 22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A066CB"/>
              </a:solidFill>
            </p:spPr>
          </p:sp>
        </p:grpSp>
        <p:sp>
          <p:nvSpPr>
            <p:cNvPr id="52" name="TextBox 23"/>
            <p:cNvSpPr txBox="1"/>
            <p:nvPr/>
          </p:nvSpPr>
          <p:spPr>
            <a:xfrm>
              <a:off x="362053" y="234111"/>
              <a:ext cx="921160" cy="8993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-79" dirty="0" smtClean="0">
                  <a:solidFill>
                    <a:srgbClr val="FFFFFF"/>
                  </a:solidFill>
                  <a:latin typeface="Fira Sans Medium"/>
                </a:rPr>
                <a:t>R</a:t>
              </a:r>
              <a:endParaRPr lang="en-US" sz="3999" spc="-79" dirty="0">
                <a:solidFill>
                  <a:srgbClr val="FFFFFF"/>
                </a:solidFill>
                <a:latin typeface="Fira Sans Medium"/>
              </a:endParaRPr>
            </a:p>
          </p:txBody>
        </p:sp>
      </p:grpSp>
      <p:grpSp>
        <p:nvGrpSpPr>
          <p:cNvPr id="58" name="Group 20"/>
          <p:cNvGrpSpPr/>
          <p:nvPr/>
        </p:nvGrpSpPr>
        <p:grpSpPr>
          <a:xfrm>
            <a:off x="41265" y="3354964"/>
            <a:ext cx="1233950" cy="1068716"/>
            <a:chOff x="0" y="0"/>
            <a:chExt cx="1645266" cy="1424954"/>
          </a:xfrm>
        </p:grpSpPr>
        <p:grpSp>
          <p:nvGrpSpPr>
            <p:cNvPr id="59" name="Group 21"/>
            <p:cNvGrpSpPr/>
            <p:nvPr/>
          </p:nvGrpSpPr>
          <p:grpSpPr>
            <a:xfrm rot="-10800000">
              <a:off x="0" y="0"/>
              <a:ext cx="1645266" cy="1424954"/>
              <a:chOff x="0" y="0"/>
              <a:chExt cx="6202680" cy="5372100"/>
            </a:xfrm>
          </p:grpSpPr>
          <p:sp>
            <p:nvSpPr>
              <p:cNvPr id="61" name="Freeform 22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A066CB"/>
              </a:solidFill>
            </p:spPr>
          </p:sp>
        </p:grpSp>
        <p:sp>
          <p:nvSpPr>
            <p:cNvPr id="60" name="TextBox 23"/>
            <p:cNvSpPr txBox="1"/>
            <p:nvPr/>
          </p:nvSpPr>
          <p:spPr>
            <a:xfrm>
              <a:off x="362053" y="234111"/>
              <a:ext cx="921160" cy="957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-79" dirty="0" smtClean="0">
                  <a:solidFill>
                    <a:srgbClr val="FFFFFF"/>
                  </a:solidFill>
                  <a:latin typeface="Fira Sans Medium"/>
                </a:rPr>
                <a:t>S</a:t>
              </a:r>
              <a:endParaRPr lang="en-US" sz="3999" spc="-79" dirty="0">
                <a:solidFill>
                  <a:srgbClr val="FFFFFF"/>
                </a:solidFill>
                <a:latin typeface="Fira Sans Medium"/>
              </a:endParaRPr>
            </a:p>
          </p:txBody>
        </p:sp>
      </p:grpSp>
      <p:grpSp>
        <p:nvGrpSpPr>
          <p:cNvPr id="62" name="Group 20"/>
          <p:cNvGrpSpPr/>
          <p:nvPr/>
        </p:nvGrpSpPr>
        <p:grpSpPr>
          <a:xfrm>
            <a:off x="18664" y="5440858"/>
            <a:ext cx="1233950" cy="1068716"/>
            <a:chOff x="-35979" y="42893"/>
            <a:chExt cx="1645266" cy="1424954"/>
          </a:xfrm>
        </p:grpSpPr>
        <p:grpSp>
          <p:nvGrpSpPr>
            <p:cNvPr id="63" name="Group 21"/>
            <p:cNvGrpSpPr/>
            <p:nvPr/>
          </p:nvGrpSpPr>
          <p:grpSpPr>
            <a:xfrm rot="-10800000">
              <a:off x="-35979" y="42893"/>
              <a:ext cx="1645266" cy="1424954"/>
              <a:chOff x="135640" y="-161708"/>
              <a:chExt cx="6202680" cy="5372100"/>
            </a:xfrm>
          </p:grpSpPr>
          <p:sp>
            <p:nvSpPr>
              <p:cNvPr id="65" name="Freeform 22"/>
              <p:cNvSpPr/>
              <p:nvPr/>
            </p:nvSpPr>
            <p:spPr>
              <a:xfrm>
                <a:off x="135640" y="-161708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A066CB"/>
              </a:solidFill>
            </p:spPr>
          </p:sp>
        </p:grpSp>
        <p:sp>
          <p:nvSpPr>
            <p:cNvPr id="64" name="TextBox 23"/>
            <p:cNvSpPr txBox="1"/>
            <p:nvPr/>
          </p:nvSpPr>
          <p:spPr>
            <a:xfrm>
              <a:off x="275500" y="248444"/>
              <a:ext cx="921160" cy="8993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-79" dirty="0" smtClean="0">
                  <a:solidFill>
                    <a:srgbClr val="FFFFFF"/>
                  </a:solidFill>
                  <a:latin typeface="Fira Sans Medium"/>
                </a:rPr>
                <a:t>E</a:t>
              </a:r>
              <a:endParaRPr lang="en-US" sz="3999" spc="-79" dirty="0">
                <a:solidFill>
                  <a:srgbClr val="FFFFFF"/>
                </a:solidFill>
                <a:latin typeface="Fira Sans Medium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550957" y="3394241"/>
            <a:ext cx="162840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25" dirty="0" smtClean="0">
                <a:solidFill>
                  <a:srgbClr val="FF0000"/>
                </a:solidFill>
                <a:latin typeface="Fira Sans Light" panose="020B0604020202020204" charset="0"/>
                <a:ea typeface="Calibri" panose="020F0502020204030204" pitchFamily="34" charset="0"/>
              </a:rPr>
              <a:t>SPECIAL PROJECTS  </a:t>
            </a:r>
            <a:r>
              <a:rPr lang="en-US" sz="2400" b="1" spc="25" dirty="0" smtClean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- Develop </a:t>
            </a:r>
            <a:r>
              <a:rPr lang="en-US" sz="2400" b="1" spc="25" dirty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, </a:t>
            </a:r>
            <a:r>
              <a:rPr lang="en-US" sz="2400" b="1" spc="25" dirty="0" smtClean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conduct </a:t>
            </a:r>
            <a:r>
              <a:rPr lang="en-US" sz="2400" b="1" spc="25" dirty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, and </a:t>
            </a:r>
            <a:r>
              <a:rPr lang="en-US" sz="2400" b="1" spc="25" dirty="0" smtClean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evaluate  </a:t>
            </a:r>
            <a:r>
              <a:rPr lang="en-US" sz="2400" b="1" spc="25" dirty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special community projects aligned </a:t>
            </a:r>
          </a:p>
        </p:txBody>
      </p:sp>
      <p:sp>
        <p:nvSpPr>
          <p:cNvPr id="5" name="Rectangle 4"/>
          <p:cNvSpPr/>
          <p:nvPr/>
        </p:nvSpPr>
        <p:spPr>
          <a:xfrm>
            <a:off x="1426958" y="4406269"/>
            <a:ext cx="167086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25" dirty="0" smtClean="0">
                <a:solidFill>
                  <a:srgbClr val="FF0000"/>
                </a:solidFill>
                <a:latin typeface="Fira Sans Light" panose="020B0604020202020204" charset="0"/>
                <a:ea typeface="Calibri" panose="020F0502020204030204" pitchFamily="34" charset="0"/>
              </a:rPr>
              <a:t> PUBLICATIONS </a:t>
            </a:r>
            <a:r>
              <a:rPr lang="en-US" sz="2400" b="1" spc="25" dirty="0" smtClean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-Publish  </a:t>
            </a:r>
            <a:r>
              <a:rPr lang="en-US" sz="2400" b="1" spc="25" dirty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newsletters, souvenir programs, monographs, handbooks, pamphlets, journals &amp; other materials on extension</a:t>
            </a:r>
            <a:r>
              <a:rPr lang="en-US" sz="2400" b="1" spc="25" dirty="0" smtClean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.</a:t>
            </a:r>
            <a:endParaRPr lang="en-US" sz="2400" b="1" spc="25" dirty="0">
              <a:solidFill>
                <a:srgbClr val="1836B2"/>
              </a:solidFill>
              <a:latin typeface="Fira Sans Light" panose="020B0604020202020204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6957" y="6263210"/>
            <a:ext cx="165703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spc="25" dirty="0" smtClean="0">
                <a:solidFill>
                  <a:srgbClr val="FF0000"/>
                </a:solidFill>
                <a:latin typeface="Fira Sans Light" panose="020B0604020202020204" charset="0"/>
                <a:ea typeface="Calibri" panose="020F0502020204030204" pitchFamily="34" charset="0"/>
              </a:rPr>
              <a:t>CAPACITY BUILDING- </a:t>
            </a:r>
            <a:r>
              <a:rPr lang="en-US" sz="2400" b="1" spc="25" dirty="0" smtClean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Conduct </a:t>
            </a:r>
            <a:r>
              <a:rPr lang="en-US" sz="2400" b="1" spc="25" dirty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institutional, regional, provincial, &amp;</a:t>
            </a:r>
            <a:r>
              <a:rPr lang="en-US" sz="2400" b="1" spc="25" dirty="0" smtClean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 </a:t>
            </a:r>
            <a:r>
              <a:rPr lang="en-US" sz="2400" b="1" spc="25" dirty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global training </a:t>
            </a:r>
            <a:r>
              <a:rPr lang="en-US" sz="2400" b="1" spc="25" dirty="0" smtClean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&amp; seminar </a:t>
            </a:r>
            <a:r>
              <a:rPr lang="en-US" sz="2400" b="1" spc="25" dirty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workshops for capability on extension; partnership with HEIs in offering diploma &amp;</a:t>
            </a:r>
            <a:r>
              <a:rPr lang="en-US" sz="2400" b="1" spc="25" dirty="0" smtClean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 </a:t>
            </a:r>
            <a:r>
              <a:rPr lang="en-US" sz="2400" b="1" spc="25" dirty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graduate courses in Extension Management; distance education </a:t>
            </a:r>
            <a:r>
              <a:rPr lang="en-US" sz="2400" b="1" spc="25" dirty="0" smtClean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&amp; short </a:t>
            </a:r>
            <a:r>
              <a:rPr lang="en-US" sz="2400" b="1" spc="25" dirty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term courses in selected extension areas, based on the expertise of PAEPI </a:t>
            </a:r>
            <a:r>
              <a:rPr lang="en-US" sz="2400" b="1" spc="25" dirty="0" smtClean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members/ </a:t>
            </a:r>
            <a:r>
              <a:rPr lang="en-US" sz="2400" b="1" spc="25" dirty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partners; </a:t>
            </a:r>
          </a:p>
        </p:txBody>
      </p:sp>
      <p:sp>
        <p:nvSpPr>
          <p:cNvPr id="7" name="Rectangle 6"/>
          <p:cNvSpPr/>
          <p:nvPr/>
        </p:nvSpPr>
        <p:spPr>
          <a:xfrm>
            <a:off x="1463371" y="7755190"/>
            <a:ext cx="16672229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Bef>
                <a:spcPts val="200"/>
              </a:spcBef>
            </a:pPr>
            <a:r>
              <a:rPr lang="en-US" sz="2400" b="1" spc="25" dirty="0" smtClean="0">
                <a:solidFill>
                  <a:srgbClr val="FF0000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or CONSULTANCY-  </a:t>
            </a:r>
            <a:r>
              <a:rPr lang="en-US" sz="2400" b="1" spc="25" dirty="0" smtClean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 </a:t>
            </a:r>
            <a:r>
              <a:rPr lang="en-US" sz="2400" b="1" spc="25" dirty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spc="25" dirty="0" smtClean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discuss  </a:t>
            </a:r>
            <a:r>
              <a:rPr lang="en-US" sz="2400" b="1" spc="25" dirty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b="1" spc="25" dirty="0" smtClean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support </a:t>
            </a:r>
            <a:r>
              <a:rPr lang="en-US" sz="2400" b="1" spc="25" dirty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further strengthen the extension programs of members </a:t>
            </a:r>
            <a:r>
              <a:rPr lang="en-US" sz="2400" b="1" spc="25" dirty="0" smtClean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&amp; partner institutions</a:t>
            </a:r>
            <a:endParaRPr lang="en-US" sz="2400" b="1" spc="25" dirty="0">
              <a:solidFill>
                <a:srgbClr val="1836B2"/>
              </a:solidFill>
              <a:latin typeface="Fira Sans Light" panose="020B060402020202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3126" y="2435519"/>
            <a:ext cx="16118228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Bef>
                <a:spcPts val="200"/>
              </a:spcBef>
            </a:pPr>
            <a:r>
              <a:rPr lang="en-US" sz="2400" b="1" spc="25" dirty="0" smtClean="0">
                <a:solidFill>
                  <a:srgbClr val="FF0000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EXTERNAL LINKAGES </a:t>
            </a:r>
            <a:r>
              <a:rPr lang="en-US" sz="2400" b="1" spc="25" dirty="0" smtClean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Establish  partnerships &amp; collaborative </a:t>
            </a:r>
            <a:r>
              <a:rPr lang="en-US" sz="2400" b="1" spc="25" dirty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activities with local </a:t>
            </a:r>
            <a:r>
              <a:rPr lang="en-US" sz="2400" b="1" spc="25" dirty="0" smtClean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&amp; global </a:t>
            </a:r>
            <a:r>
              <a:rPr lang="en-US" sz="2400" b="1" spc="25" dirty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institutions </a:t>
            </a:r>
            <a:r>
              <a:rPr lang="en-US" sz="2400" b="1" spc="25" dirty="0" smtClean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orgs</a:t>
            </a:r>
            <a:endParaRPr lang="en-PH" sz="2400" dirty="0">
              <a:solidFill>
                <a:srgbClr val="1836B2"/>
              </a:solidFill>
              <a:latin typeface="Fira Sans Light" panose="020B060402020202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26957" y="5616879"/>
            <a:ext cx="165452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200" b="1" spc="25" dirty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spc="25" dirty="0" smtClean="0">
                <a:solidFill>
                  <a:srgbClr val="FF0000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ENDORSEMENT </a:t>
            </a:r>
            <a:r>
              <a:rPr lang="en-US" sz="2200" b="1" spc="25" dirty="0" smtClean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endorse policies by  advocating </a:t>
            </a:r>
            <a:r>
              <a:rPr lang="en-US" sz="2200" b="1" spc="25" dirty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recommending , endorsing , and implementing  policies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6" y="7667955"/>
            <a:ext cx="1231499" cy="10668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8098" y="4607005"/>
            <a:ext cx="871804" cy="1072989"/>
          </a:xfrm>
          <a:prstGeom prst="rect">
            <a:avLst/>
          </a:prstGeom>
        </p:spPr>
      </p:pic>
      <p:sp>
        <p:nvSpPr>
          <p:cNvPr id="66" name="TextBox 23"/>
          <p:cNvSpPr txBox="1"/>
          <p:nvPr/>
        </p:nvSpPr>
        <p:spPr>
          <a:xfrm>
            <a:off x="231872" y="7767641"/>
            <a:ext cx="771803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spc="-79" dirty="0">
                <a:solidFill>
                  <a:srgbClr val="FFFFFF"/>
                </a:solidFill>
                <a:latin typeface="Fira Sans Medium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65972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544" y="4875332"/>
            <a:ext cx="5858490" cy="585849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289981" y="560817"/>
            <a:ext cx="13160686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999"/>
              </a:lnSpc>
            </a:pPr>
            <a:r>
              <a:rPr lang="en-US" sz="9999" dirty="0" smtClean="0">
                <a:solidFill>
                  <a:srgbClr val="1836B2"/>
                </a:solidFill>
                <a:latin typeface="Fira Sans Medium Bold"/>
              </a:rPr>
              <a:t>Fast facts about PAEPI</a:t>
            </a:r>
            <a:endParaRPr lang="en-US" sz="9999" dirty="0">
              <a:solidFill>
                <a:srgbClr val="1836B2"/>
              </a:solidFill>
              <a:latin typeface="Fira Sans Medium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80079" y="2264720"/>
            <a:ext cx="13540921" cy="5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1989 -  </a:t>
            </a: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founded </a:t>
            </a: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</a:t>
            </a: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President </a:t>
            </a:r>
            <a:r>
              <a:rPr lang="en-PH" sz="3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</a:t>
            </a: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PH" sz="3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Cristeto</a:t>
            </a: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Bonilla (</a:t>
            </a: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RIP), TUP Manila,(SEC 17720)</a:t>
            </a:r>
            <a:endParaRPr lang="en-PH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 rot="10800000">
            <a:off x="1317314" y="2395555"/>
            <a:ext cx="341236" cy="295543"/>
            <a:chOff x="0" y="0"/>
            <a:chExt cx="6202680" cy="5372100"/>
          </a:xfrm>
          <a:solidFill>
            <a:srgbClr val="E8639C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20" name="TextBox 20"/>
          <p:cNvSpPr txBox="1"/>
          <p:nvPr/>
        </p:nvSpPr>
        <p:spPr>
          <a:xfrm>
            <a:off x="2828344" y="5592535"/>
            <a:ext cx="5790245" cy="499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PH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HEIs</a:t>
            </a:r>
            <a:endParaRPr lang="en-US" sz="3000" spc="15" dirty="0">
              <a:solidFill>
                <a:srgbClr val="000000"/>
              </a:solidFill>
              <a:latin typeface="Fira Sans Light"/>
            </a:endParaRPr>
          </a:p>
        </p:txBody>
      </p:sp>
      <p:grpSp>
        <p:nvGrpSpPr>
          <p:cNvPr id="21" name="Group 21"/>
          <p:cNvGrpSpPr/>
          <p:nvPr/>
        </p:nvGrpSpPr>
        <p:grpSpPr>
          <a:xfrm rot="10800000">
            <a:off x="2122564" y="5657337"/>
            <a:ext cx="341236" cy="295543"/>
            <a:chOff x="0" y="0"/>
            <a:chExt cx="6202680" cy="5372100"/>
          </a:xfrm>
          <a:solidFill>
            <a:srgbClr val="0EBDE8"/>
          </a:solidFill>
        </p:grpSpPr>
        <p:sp>
          <p:nvSpPr>
            <p:cNvPr id="22" name="Freeform 22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29" name="TextBox 8"/>
          <p:cNvSpPr txBox="1"/>
          <p:nvPr/>
        </p:nvSpPr>
        <p:spPr>
          <a:xfrm>
            <a:off x="2080079" y="2960956"/>
            <a:ext cx="16131721" cy="1580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Re-registered with </a:t>
            </a: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 </a:t>
            </a: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10059  on </a:t>
            </a: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July 1, </a:t>
            </a: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2009 , address in MAAP Bataan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PH" sz="3200" b="1" dirty="0">
                <a:solidFill>
                  <a:srgbClr val="E8639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PH" sz="3200" b="1" dirty="0" smtClean="0">
                <a:solidFill>
                  <a:srgbClr val="E8639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PH" sz="2800" b="1" dirty="0" smtClean="0">
                <a:solidFill>
                  <a:srgbClr val="E8639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 Ref: Minutes of the </a:t>
            </a:r>
            <a:r>
              <a:rPr lang="en-US" sz="2800" b="1" dirty="0" smtClean="0">
                <a:solidFill>
                  <a:srgbClr val="E8639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PAEPI Board &amp; </a:t>
            </a:r>
            <a:r>
              <a:rPr lang="en-US" sz="2800" b="1" dirty="0">
                <a:solidFill>
                  <a:srgbClr val="E8639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Planning ,</a:t>
            </a:r>
            <a:r>
              <a:rPr lang="en-US" sz="2800" b="1" dirty="0" smtClean="0">
                <a:solidFill>
                  <a:srgbClr val="E8639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MAAP </a:t>
            </a:r>
            <a:r>
              <a:rPr lang="en-US" sz="2800" b="1" dirty="0">
                <a:solidFill>
                  <a:srgbClr val="E8639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800" b="1" dirty="0" smtClean="0">
                <a:solidFill>
                  <a:srgbClr val="E8639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 </a:t>
            </a:r>
            <a:r>
              <a:rPr lang="en-US" sz="2800" b="1" dirty="0">
                <a:solidFill>
                  <a:srgbClr val="E8639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2009 </a:t>
            </a:r>
            <a:r>
              <a:rPr lang="en-US" sz="2800" b="1" dirty="0" smtClean="0">
                <a:solidFill>
                  <a:srgbClr val="E8639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en-PH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9"/>
          <p:cNvGrpSpPr/>
          <p:nvPr/>
        </p:nvGrpSpPr>
        <p:grpSpPr>
          <a:xfrm rot="10800000">
            <a:off x="1317314" y="3120997"/>
            <a:ext cx="341236" cy="295543"/>
            <a:chOff x="0" y="0"/>
            <a:chExt cx="6202680" cy="5372100"/>
          </a:xfrm>
          <a:solidFill>
            <a:srgbClr val="E8639C"/>
          </a:solidFill>
        </p:grpSpPr>
        <p:sp>
          <p:nvSpPr>
            <p:cNvPr id="31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33" name="TextBox 8"/>
          <p:cNvSpPr txBox="1"/>
          <p:nvPr/>
        </p:nvSpPr>
        <p:spPr>
          <a:xfrm>
            <a:off x="2122564" y="4409960"/>
            <a:ext cx="16611600" cy="1053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ecognized </a:t>
            </a: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professional </a:t>
            </a: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association, membership </a:t>
            </a: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consists of responsible officials </a:t>
            </a: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extension </a:t>
            </a: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implementers in </a:t>
            </a: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various </a:t>
            </a: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accredited </a:t>
            </a: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institutions namely:</a:t>
            </a:r>
            <a:endParaRPr lang="en-PH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9"/>
          <p:cNvGrpSpPr/>
          <p:nvPr/>
        </p:nvGrpSpPr>
        <p:grpSpPr>
          <a:xfrm rot="10800000">
            <a:off x="1487931" y="4598902"/>
            <a:ext cx="341236" cy="295543"/>
            <a:chOff x="0" y="0"/>
            <a:chExt cx="6202680" cy="5372100"/>
          </a:xfrm>
          <a:solidFill>
            <a:srgbClr val="E8639C"/>
          </a:solidFill>
        </p:grpSpPr>
        <p:sp>
          <p:nvSpPr>
            <p:cNvPr id="35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37" name="TextBox 20"/>
          <p:cNvSpPr txBox="1"/>
          <p:nvPr/>
        </p:nvSpPr>
        <p:spPr>
          <a:xfrm>
            <a:off x="4421319" y="5476533"/>
            <a:ext cx="442922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PH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NGOs and NGAs</a:t>
            </a:r>
            <a:endParaRPr lang="en-US" sz="3000" spc="15" dirty="0">
              <a:solidFill>
                <a:srgbClr val="000000"/>
              </a:solidFill>
              <a:latin typeface="Fira Sans Light"/>
            </a:endParaRPr>
          </a:p>
        </p:txBody>
      </p:sp>
      <p:grpSp>
        <p:nvGrpSpPr>
          <p:cNvPr id="38" name="Group 21"/>
          <p:cNvGrpSpPr/>
          <p:nvPr/>
        </p:nvGrpSpPr>
        <p:grpSpPr>
          <a:xfrm rot="10800000">
            <a:off x="3774847" y="5719598"/>
            <a:ext cx="341236" cy="295543"/>
            <a:chOff x="0" y="0"/>
            <a:chExt cx="6202680" cy="5372100"/>
          </a:xfrm>
          <a:solidFill>
            <a:srgbClr val="0EBDE8"/>
          </a:solidFill>
        </p:grpSpPr>
        <p:sp>
          <p:nvSpPr>
            <p:cNvPr id="39" name="Freeform 22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40" name="TextBox 20"/>
          <p:cNvSpPr txBox="1"/>
          <p:nvPr/>
        </p:nvSpPr>
        <p:spPr>
          <a:xfrm>
            <a:off x="7725847" y="5608943"/>
            <a:ext cx="579024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PH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LGAs and LGUs</a:t>
            </a:r>
            <a:endParaRPr lang="en-US" sz="3000" spc="15" dirty="0">
              <a:solidFill>
                <a:srgbClr val="000000"/>
              </a:solidFill>
              <a:latin typeface="Fira Sans Light"/>
            </a:endParaRPr>
          </a:p>
        </p:txBody>
      </p:sp>
      <p:grpSp>
        <p:nvGrpSpPr>
          <p:cNvPr id="41" name="Group 21"/>
          <p:cNvGrpSpPr/>
          <p:nvPr/>
        </p:nvGrpSpPr>
        <p:grpSpPr>
          <a:xfrm rot="10800000">
            <a:off x="7193719" y="5687319"/>
            <a:ext cx="341236" cy="295543"/>
            <a:chOff x="0" y="0"/>
            <a:chExt cx="6202680" cy="5372100"/>
          </a:xfrm>
          <a:solidFill>
            <a:srgbClr val="0EBDE8"/>
          </a:solidFill>
        </p:grpSpPr>
        <p:sp>
          <p:nvSpPr>
            <p:cNvPr id="42" name="Freeform 22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43" name="TextBox 20"/>
          <p:cNvSpPr txBox="1"/>
          <p:nvPr/>
        </p:nvSpPr>
        <p:spPr>
          <a:xfrm>
            <a:off x="3507783" y="6453768"/>
            <a:ext cx="2961225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PH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Private companies</a:t>
            </a:r>
            <a:endParaRPr lang="en-US" sz="3000" spc="15" dirty="0">
              <a:solidFill>
                <a:srgbClr val="000000"/>
              </a:solidFill>
              <a:latin typeface="Fira Sans Light"/>
            </a:endParaRPr>
          </a:p>
        </p:txBody>
      </p:sp>
      <p:grpSp>
        <p:nvGrpSpPr>
          <p:cNvPr id="44" name="Group 21"/>
          <p:cNvGrpSpPr/>
          <p:nvPr/>
        </p:nvGrpSpPr>
        <p:grpSpPr>
          <a:xfrm rot="10800000">
            <a:off x="2780460" y="6627289"/>
            <a:ext cx="341236" cy="295543"/>
            <a:chOff x="0" y="0"/>
            <a:chExt cx="6202680" cy="5372100"/>
          </a:xfrm>
          <a:solidFill>
            <a:srgbClr val="0EBDE8"/>
          </a:solidFill>
        </p:grpSpPr>
        <p:sp>
          <p:nvSpPr>
            <p:cNvPr id="45" name="Freeform 22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46" name="TextBox 20"/>
          <p:cNvSpPr txBox="1"/>
          <p:nvPr/>
        </p:nvSpPr>
        <p:spPr>
          <a:xfrm>
            <a:off x="7870324" y="6347341"/>
            <a:ext cx="285093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PH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 partners</a:t>
            </a:r>
            <a:endParaRPr lang="en-US" sz="3000" spc="15" dirty="0">
              <a:solidFill>
                <a:srgbClr val="000000"/>
              </a:solidFill>
              <a:latin typeface="Fira Sans Light"/>
            </a:endParaRPr>
          </a:p>
        </p:txBody>
      </p:sp>
      <p:grpSp>
        <p:nvGrpSpPr>
          <p:cNvPr id="47" name="Group 21"/>
          <p:cNvGrpSpPr/>
          <p:nvPr/>
        </p:nvGrpSpPr>
        <p:grpSpPr>
          <a:xfrm rot="10800000">
            <a:off x="7156247" y="6419981"/>
            <a:ext cx="341236" cy="295543"/>
            <a:chOff x="0" y="0"/>
            <a:chExt cx="6202680" cy="5372100"/>
          </a:xfrm>
          <a:solidFill>
            <a:srgbClr val="0EBDE8"/>
          </a:solidFill>
        </p:grpSpPr>
        <p:sp>
          <p:nvSpPr>
            <p:cNvPr id="48" name="Freeform 22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49" name="TextBox 8"/>
          <p:cNvSpPr txBox="1"/>
          <p:nvPr/>
        </p:nvSpPr>
        <p:spPr>
          <a:xfrm>
            <a:off x="1981201" y="8562073"/>
            <a:ext cx="11284484" cy="1053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onsist </a:t>
            </a: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individual </a:t>
            </a: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institutional </a:t>
            </a: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 in collaboration with global reputable partners. </a:t>
            </a:r>
            <a:r>
              <a:rPr lang="en-PH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Hence PAEPI-GLOBAL</a:t>
            </a:r>
            <a:endParaRPr lang="en-PH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9"/>
          <p:cNvGrpSpPr/>
          <p:nvPr/>
        </p:nvGrpSpPr>
        <p:grpSpPr>
          <a:xfrm rot="10800000">
            <a:off x="1317314" y="9249657"/>
            <a:ext cx="341236" cy="295543"/>
            <a:chOff x="0" y="0"/>
            <a:chExt cx="6202680" cy="5372100"/>
          </a:xfrm>
          <a:solidFill>
            <a:srgbClr val="E8639C"/>
          </a:solidFill>
        </p:grpSpPr>
        <p:sp>
          <p:nvSpPr>
            <p:cNvPr id="51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52" name="TextBox 8"/>
          <p:cNvSpPr txBox="1"/>
          <p:nvPr/>
        </p:nvSpPr>
        <p:spPr>
          <a:xfrm>
            <a:off x="2080079" y="7250286"/>
            <a:ext cx="11185605" cy="1053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onduct </a:t>
            </a: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professional development activities &amp;</a:t>
            </a: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projects for the enhancement of its </a:t>
            </a: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members’ competencies  </a:t>
            </a:r>
            <a:endParaRPr lang="en-PH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3" name="Group 9"/>
          <p:cNvGrpSpPr/>
          <p:nvPr/>
        </p:nvGrpSpPr>
        <p:grpSpPr>
          <a:xfrm rot="10800000">
            <a:off x="1287778" y="7509034"/>
            <a:ext cx="341236" cy="295543"/>
            <a:chOff x="0" y="0"/>
            <a:chExt cx="6202680" cy="5372100"/>
          </a:xfrm>
          <a:solidFill>
            <a:srgbClr val="E8639C"/>
          </a:solidFill>
        </p:grpSpPr>
        <p:sp>
          <p:nvSpPr>
            <p:cNvPr id="54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5400" y="584257"/>
            <a:ext cx="13508885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999"/>
              </a:lnSpc>
            </a:pPr>
            <a:r>
              <a:rPr lang="en-US" sz="9999" dirty="0" smtClean="0">
                <a:solidFill>
                  <a:srgbClr val="2F3BAD"/>
                </a:solidFill>
                <a:latin typeface="Fira Sans Medium Bold"/>
              </a:rPr>
              <a:t>PAEPI Global Partners</a:t>
            </a:r>
            <a:endParaRPr lang="en-US" sz="9999" dirty="0">
              <a:solidFill>
                <a:srgbClr val="2F3BAD"/>
              </a:solidFill>
              <a:latin typeface="Fira Sans Medium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029139" y="2290130"/>
            <a:ext cx="1802438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spc="105" dirty="0" smtClean="0">
                <a:solidFill>
                  <a:srgbClr val="E6639B"/>
                </a:solidFill>
                <a:latin typeface="Fira Sans Medium Bold"/>
              </a:rPr>
              <a:t>AUSN</a:t>
            </a:r>
            <a:endParaRPr lang="en-US" sz="3500" spc="105" dirty="0">
              <a:solidFill>
                <a:srgbClr val="E6639B"/>
              </a:solidFill>
              <a:latin typeface="Fira Sans Medium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835129" y="4958262"/>
            <a:ext cx="1454483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spc="105" dirty="0" smtClean="0">
                <a:solidFill>
                  <a:srgbClr val="E6639B"/>
                </a:solidFill>
                <a:latin typeface="Fira Sans Medium Bold"/>
              </a:rPr>
              <a:t>AMEA</a:t>
            </a:r>
            <a:endParaRPr lang="en-US" sz="3500" spc="105" dirty="0">
              <a:solidFill>
                <a:srgbClr val="E6639B"/>
              </a:solidFill>
              <a:latin typeface="Fira Sans Medium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049842" y="5334175"/>
            <a:ext cx="6476633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spc="105" dirty="0" err="1" smtClean="0">
                <a:solidFill>
                  <a:srgbClr val="E6639B"/>
                </a:solidFill>
                <a:latin typeface="Fira Sans Medium Bold"/>
              </a:rPr>
              <a:t>GlobalMET</a:t>
            </a:r>
            <a:r>
              <a:rPr lang="en-US" sz="3500" spc="105" dirty="0" smtClean="0">
                <a:solidFill>
                  <a:srgbClr val="E6639B"/>
                </a:solidFill>
                <a:latin typeface="Fira Sans Medium Bold"/>
              </a:rPr>
              <a:t>, NI and </a:t>
            </a:r>
            <a:r>
              <a:rPr lang="en-US" sz="3500" spc="105" dirty="0" err="1" smtClean="0">
                <a:solidFill>
                  <a:srgbClr val="E6639B"/>
                </a:solidFill>
                <a:latin typeface="Fira Sans Medium Bold"/>
              </a:rPr>
              <a:t>IMarEST</a:t>
            </a:r>
            <a:endParaRPr lang="en-US" sz="3500" spc="105" dirty="0">
              <a:solidFill>
                <a:srgbClr val="E6639B"/>
              </a:solidFill>
              <a:latin typeface="Fira Sans Medium Bold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34026"/>
          <a:stretch>
            <a:fillRect/>
          </a:stretch>
        </p:blipFill>
        <p:spPr>
          <a:xfrm>
            <a:off x="0" y="9247632"/>
            <a:ext cx="2299566" cy="1077137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 rot="-10800000">
            <a:off x="12214536" y="1996808"/>
            <a:ext cx="4570949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038" y="5444740"/>
            <a:ext cx="1788592" cy="17885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511" y="6022012"/>
            <a:ext cx="2022682" cy="11714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73CE147-04AC-4CC1-ACA7-B1A2BC68BE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644" y="5894450"/>
            <a:ext cx="1516708" cy="15167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C4DA35D-69B9-4CE4-9EE5-131A9FC6A8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846" y="5907121"/>
            <a:ext cx="1990409" cy="131603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594000" y="2365108"/>
            <a:ext cx="4123333" cy="2628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PH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PH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Masters and </a:t>
            </a:r>
            <a:r>
              <a:rPr lang="en-PH" sz="2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Phd</a:t>
            </a:r>
            <a:r>
              <a:rPr lang="en-PH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PH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full/partial </a:t>
            </a:r>
            <a:r>
              <a:rPr lang="en-PH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scholarships </a:t>
            </a:r>
            <a:r>
              <a:rPr lang="en-PH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</a:t>
            </a:r>
            <a:r>
              <a:rPr lang="en-PH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Global Public Health , Bioethics and </a:t>
            </a:r>
            <a:r>
              <a:rPr lang="en-PH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sustainability, </a:t>
            </a:r>
            <a:r>
              <a:rPr lang="en-PH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partnerships on  Bioethics, Peace , human rights and  Youth Peace Ambassador conferences  </a:t>
            </a:r>
            <a:endParaRPr lang="en-PH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61165" y="5576381"/>
            <a:ext cx="3505201" cy="1179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PH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PH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marine education and ocean literacy partnerships and </a:t>
            </a:r>
            <a:r>
              <a:rPr lang="en-PH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scholarships </a:t>
            </a:r>
            <a:endParaRPr lang="en-PH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30088" t="26042" r="61127" b="55208"/>
          <a:stretch/>
        </p:blipFill>
        <p:spPr>
          <a:xfrm>
            <a:off x="1702560" y="7774275"/>
            <a:ext cx="1227798" cy="1473357"/>
          </a:xfrm>
          <a:prstGeom prst="rect">
            <a:avLst/>
          </a:prstGeom>
        </p:spPr>
      </p:pic>
      <p:sp>
        <p:nvSpPr>
          <p:cNvPr id="25" name="TextBox 10"/>
          <p:cNvSpPr txBox="1"/>
          <p:nvPr/>
        </p:nvSpPr>
        <p:spPr>
          <a:xfrm>
            <a:off x="1878642" y="7446677"/>
            <a:ext cx="390586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spc="105" dirty="0" smtClean="0">
                <a:solidFill>
                  <a:srgbClr val="E6639B"/>
                </a:solidFill>
                <a:latin typeface="Fira Sans Medium Bold"/>
              </a:rPr>
              <a:t>BHS, South Korea</a:t>
            </a:r>
            <a:endParaRPr lang="en-US" sz="3500" spc="105" dirty="0">
              <a:solidFill>
                <a:srgbClr val="E6639B"/>
              </a:solidFill>
              <a:latin typeface="Fira Sans Medium Bold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97565" y="7987895"/>
            <a:ext cx="392042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linking member institutions like BPSU for the English Training Program for </a:t>
            </a:r>
            <a:r>
              <a:rPr lang="en-PH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Koreans </a:t>
            </a:r>
            <a:endParaRPr lang="en-PH" sz="2200" dirty="0"/>
          </a:p>
        </p:txBody>
      </p:sp>
      <p:sp>
        <p:nvSpPr>
          <p:cNvPr id="27" name="Rectangle 26"/>
          <p:cNvSpPr/>
          <p:nvPr/>
        </p:nvSpPr>
        <p:spPr>
          <a:xfrm>
            <a:off x="12599661" y="2246536"/>
            <a:ext cx="5612542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PH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PH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joint seminar and conferences /webinars  and/or student contests </a:t>
            </a:r>
            <a:endParaRPr lang="en-PH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050410" y="5358670"/>
            <a:ext cx="4161793" cy="1541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PH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MET wherein </a:t>
            </a:r>
            <a:r>
              <a:rPr lang="en-PH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 slots are provided for maritime member institutions for the capability training of their human  </a:t>
            </a:r>
            <a:r>
              <a:rPr lang="en-PH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resources</a:t>
            </a:r>
            <a:endParaRPr lang="en-PH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4BE2493-9D2A-42C8-880C-EAA32CF26A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875" y="2759163"/>
            <a:ext cx="2020992" cy="19468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7B23D0F-F051-4BA0-85A6-81CB9B25C7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488" y="7866352"/>
            <a:ext cx="2185091" cy="1465195"/>
          </a:xfrm>
          <a:prstGeom prst="rect">
            <a:avLst/>
          </a:prstGeom>
        </p:spPr>
      </p:pic>
      <p:sp>
        <p:nvSpPr>
          <p:cNvPr id="31" name="TextBox 10"/>
          <p:cNvSpPr txBox="1"/>
          <p:nvPr/>
        </p:nvSpPr>
        <p:spPr>
          <a:xfrm>
            <a:off x="8239987" y="2251204"/>
            <a:ext cx="4476784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spc="105" dirty="0" smtClean="0">
                <a:solidFill>
                  <a:srgbClr val="E6639B"/>
                </a:solidFill>
                <a:latin typeface="Fira Sans Medium Bold"/>
              </a:rPr>
              <a:t>CERS, FESTFU, GLINK, MASCOT/IMACS, RI, STIE</a:t>
            </a:r>
            <a:endParaRPr lang="en-US" sz="2800" spc="105" dirty="0">
              <a:solidFill>
                <a:srgbClr val="E6639B"/>
              </a:solidFill>
              <a:latin typeface="Fira Sans Medium Bold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0416054" y="8125640"/>
            <a:ext cx="1830276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PH" sz="2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PH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renewable energy </a:t>
            </a:r>
            <a:endParaRPr lang="en-PH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10"/>
          <p:cNvSpPr txBox="1"/>
          <p:nvPr/>
        </p:nvSpPr>
        <p:spPr>
          <a:xfrm>
            <a:off x="8120633" y="7446677"/>
            <a:ext cx="3905869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spc="105" dirty="0" smtClean="0">
                <a:solidFill>
                  <a:srgbClr val="E6639B"/>
                </a:solidFill>
                <a:latin typeface="Fira Sans Medium Bold"/>
              </a:rPr>
              <a:t>TREEDC</a:t>
            </a:r>
            <a:endParaRPr lang="en-US" sz="3500" spc="105" dirty="0">
              <a:solidFill>
                <a:srgbClr val="E6639B"/>
              </a:solidFill>
              <a:latin typeface="Fira Sans Medium Bold"/>
            </a:endParaRPr>
          </a:p>
        </p:txBody>
      </p:sp>
      <p:grpSp>
        <p:nvGrpSpPr>
          <p:cNvPr id="34" name="Group 3"/>
          <p:cNvGrpSpPr/>
          <p:nvPr/>
        </p:nvGrpSpPr>
        <p:grpSpPr>
          <a:xfrm rot="5400000">
            <a:off x="9962315" y="1006204"/>
            <a:ext cx="1077137" cy="17559994"/>
            <a:chOff x="0" y="0"/>
            <a:chExt cx="3130550" cy="41868551"/>
          </a:xfrm>
        </p:grpSpPr>
        <p:sp>
          <p:nvSpPr>
            <p:cNvPr id="35" name="Freeform 4"/>
            <p:cNvSpPr/>
            <p:nvPr/>
          </p:nvSpPr>
          <p:spPr>
            <a:xfrm>
              <a:off x="0" y="0"/>
              <a:ext cx="3130550" cy="41868551"/>
            </a:xfrm>
            <a:custGeom>
              <a:avLst/>
              <a:gdLst/>
              <a:ahLst/>
              <a:cxnLst/>
              <a:rect l="l" t="t" r="r" b="b"/>
              <a:pathLst>
                <a:path w="3130550" h="41868551">
                  <a:moveTo>
                    <a:pt x="0" y="1123950"/>
                  </a:moveTo>
                  <a:lnTo>
                    <a:pt x="0" y="41868551"/>
                  </a:lnTo>
                  <a:lnTo>
                    <a:pt x="3130550" y="4186855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0041D4"/>
            </a:solidFill>
          </p:spPr>
        </p:sp>
      </p:grpSp>
      <p:sp>
        <p:nvSpPr>
          <p:cNvPr id="36" name="TextBox 9"/>
          <p:cNvSpPr txBox="1"/>
          <p:nvPr/>
        </p:nvSpPr>
        <p:spPr>
          <a:xfrm>
            <a:off x="1720886" y="9082452"/>
            <a:ext cx="1597701" cy="1242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6000" spc="270" dirty="0" smtClean="0">
                <a:solidFill>
                  <a:schemeClr val="bg1"/>
                </a:solidFill>
                <a:latin typeface="Fira Sans Bold Bold"/>
              </a:rPr>
              <a:t>5</a:t>
            </a:r>
            <a:r>
              <a:rPr lang="en-US" sz="4400" spc="270" baseline="30000" dirty="0" smtClean="0">
                <a:solidFill>
                  <a:schemeClr val="bg1"/>
                </a:solidFill>
                <a:latin typeface="Fira Sans Bold Bold"/>
              </a:rPr>
              <a:t>th</a:t>
            </a:r>
            <a:endParaRPr lang="en-US" sz="7200" spc="270" dirty="0">
              <a:solidFill>
                <a:schemeClr val="bg1"/>
              </a:solidFill>
              <a:latin typeface="Fira Sans Bold Bold"/>
            </a:endParaRPr>
          </a:p>
        </p:txBody>
      </p:sp>
      <p:sp>
        <p:nvSpPr>
          <p:cNvPr id="37" name="TextBox 9"/>
          <p:cNvSpPr txBox="1"/>
          <p:nvPr/>
        </p:nvSpPr>
        <p:spPr>
          <a:xfrm>
            <a:off x="2705573" y="9455842"/>
            <a:ext cx="1529447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Biennial Convention </a:t>
            </a:r>
            <a:r>
              <a:rPr lang="en-US" sz="20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and </a:t>
            </a:r>
            <a:r>
              <a:rPr lang="en-US" sz="28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Oath taking Ceremonies</a:t>
            </a:r>
            <a:endParaRPr lang="en-US" sz="2800" spc="270" dirty="0">
              <a:solidFill>
                <a:schemeClr val="bg1"/>
              </a:solidFill>
              <a:latin typeface="Fira Sans Bold Bold" panose="020B0604020202020204" charset="0"/>
            </a:endParaRPr>
          </a:p>
        </p:txBody>
      </p:sp>
      <p:sp>
        <p:nvSpPr>
          <p:cNvPr id="38" name="TextBox 10"/>
          <p:cNvSpPr txBox="1"/>
          <p:nvPr/>
        </p:nvSpPr>
        <p:spPr>
          <a:xfrm>
            <a:off x="2590800" y="9687246"/>
            <a:ext cx="10820400" cy="485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PH" sz="2400" b="1" i="1" dirty="0" smtClean="0">
                <a:solidFill>
                  <a:srgbClr val="0070C0"/>
                </a:solidFill>
              </a:rPr>
              <a:t> </a:t>
            </a:r>
            <a:r>
              <a:rPr lang="en-PH" sz="2400" b="1" i="1" dirty="0">
                <a:solidFill>
                  <a:srgbClr val="E8639C"/>
                </a:solidFill>
              </a:rPr>
              <a:t>“Forging Local and Global Partnerships towards Sustainable Initiatives” </a:t>
            </a:r>
            <a:endParaRPr lang="en-US" sz="2400" b="1" i="1" spc="89" dirty="0">
              <a:solidFill>
                <a:srgbClr val="E8639C"/>
              </a:solidFill>
              <a:latin typeface="Fira Sans Light Bold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3" y="9456194"/>
            <a:ext cx="838947" cy="8685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500" y="3239371"/>
            <a:ext cx="1405885" cy="141578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597" y="3070037"/>
            <a:ext cx="1754454" cy="175445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033" y="3679250"/>
            <a:ext cx="1923857" cy="71770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195" y="3134042"/>
            <a:ext cx="1369205" cy="136920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078" r="75000" b="8078"/>
          <a:stretch/>
        </p:blipFill>
        <p:spPr>
          <a:xfrm>
            <a:off x="16741287" y="3388011"/>
            <a:ext cx="984220" cy="11810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474" y="3119636"/>
            <a:ext cx="1495834" cy="1539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253220" y="6870992"/>
            <a:ext cx="3964269" cy="396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6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5087" y="4113572"/>
            <a:ext cx="3002264" cy="2598559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295400" y="584257"/>
            <a:ext cx="13508885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999"/>
              </a:lnSpc>
            </a:pPr>
            <a:r>
              <a:rPr lang="en-US" sz="9999" dirty="0" smtClean="0">
                <a:solidFill>
                  <a:srgbClr val="2F3BAD"/>
                </a:solidFill>
                <a:latin typeface="Fira Sans Medium Bold"/>
              </a:rPr>
              <a:t>PAEPI Local Partners</a:t>
            </a:r>
            <a:endParaRPr lang="en-US" sz="9999" dirty="0">
              <a:solidFill>
                <a:srgbClr val="2F3BAD"/>
              </a:solidFill>
              <a:latin typeface="Fira Sans Medium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803928" y="4826867"/>
            <a:ext cx="2281264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500" spc="105" dirty="0" smtClean="0">
                <a:solidFill>
                  <a:srgbClr val="E6639B"/>
                </a:solidFill>
                <a:latin typeface="Fira Sans Medium Bold"/>
              </a:rPr>
              <a:t>CHR</a:t>
            </a:r>
            <a:endParaRPr lang="en-US" sz="3500" spc="105" dirty="0">
              <a:solidFill>
                <a:srgbClr val="E6639B"/>
              </a:solidFill>
              <a:latin typeface="Fira Sans Medium Bold"/>
            </a:endParaRPr>
          </a:p>
        </p:txBody>
      </p:sp>
      <p:grpSp>
        <p:nvGrpSpPr>
          <p:cNvPr id="13" name="Group 13"/>
          <p:cNvGrpSpPr/>
          <p:nvPr/>
        </p:nvGrpSpPr>
        <p:grpSpPr>
          <a:xfrm rot="5400000">
            <a:off x="9844395" y="812083"/>
            <a:ext cx="1312977" cy="17559994"/>
            <a:chOff x="0" y="0"/>
            <a:chExt cx="3130550" cy="4186855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130550" cy="41868551"/>
            </a:xfrm>
            <a:custGeom>
              <a:avLst/>
              <a:gdLst/>
              <a:ahLst/>
              <a:cxnLst/>
              <a:rect l="l" t="t" r="r" b="b"/>
              <a:pathLst>
                <a:path w="3130550" h="41868551">
                  <a:moveTo>
                    <a:pt x="0" y="1123950"/>
                  </a:moveTo>
                  <a:lnTo>
                    <a:pt x="0" y="41868551"/>
                  </a:lnTo>
                  <a:lnTo>
                    <a:pt x="3130550" y="4186855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2F3BAD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34026"/>
          <a:stretch>
            <a:fillRect/>
          </a:stretch>
        </p:blipFill>
        <p:spPr>
          <a:xfrm>
            <a:off x="0" y="8935592"/>
            <a:ext cx="2299566" cy="1312977"/>
          </a:xfrm>
          <a:prstGeom prst="rect">
            <a:avLst/>
          </a:prstGeom>
        </p:spPr>
      </p:pic>
      <p:sp>
        <p:nvSpPr>
          <p:cNvPr id="25" name="TextBox 10"/>
          <p:cNvSpPr txBox="1"/>
          <p:nvPr/>
        </p:nvSpPr>
        <p:spPr>
          <a:xfrm>
            <a:off x="11536719" y="7362274"/>
            <a:ext cx="2880441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spc="105" dirty="0" smtClean="0">
                <a:solidFill>
                  <a:srgbClr val="E6639B"/>
                </a:solidFill>
                <a:latin typeface="Fira Sans Medium Bold"/>
              </a:rPr>
              <a:t>NRCP-DOST </a:t>
            </a:r>
            <a:endParaRPr lang="en-US" sz="3500" spc="105" dirty="0">
              <a:solidFill>
                <a:srgbClr val="E6639B"/>
              </a:solidFill>
              <a:latin typeface="Fira Sans Medium Bold"/>
            </a:endParaRPr>
          </a:p>
        </p:txBody>
      </p:sp>
      <p:grpSp>
        <p:nvGrpSpPr>
          <p:cNvPr id="34" name="Group 3"/>
          <p:cNvGrpSpPr/>
          <p:nvPr/>
        </p:nvGrpSpPr>
        <p:grpSpPr>
          <a:xfrm rot="5400000">
            <a:off x="9844395" y="812083"/>
            <a:ext cx="1312977" cy="17559994"/>
            <a:chOff x="0" y="0"/>
            <a:chExt cx="3130550" cy="41868551"/>
          </a:xfrm>
        </p:grpSpPr>
        <p:sp>
          <p:nvSpPr>
            <p:cNvPr id="35" name="Freeform 4"/>
            <p:cNvSpPr/>
            <p:nvPr/>
          </p:nvSpPr>
          <p:spPr>
            <a:xfrm>
              <a:off x="0" y="0"/>
              <a:ext cx="3130550" cy="41868551"/>
            </a:xfrm>
            <a:custGeom>
              <a:avLst/>
              <a:gdLst/>
              <a:ahLst/>
              <a:cxnLst/>
              <a:rect l="l" t="t" r="r" b="b"/>
              <a:pathLst>
                <a:path w="3130550" h="41868551">
                  <a:moveTo>
                    <a:pt x="0" y="1123950"/>
                  </a:moveTo>
                  <a:lnTo>
                    <a:pt x="0" y="41868551"/>
                  </a:lnTo>
                  <a:lnTo>
                    <a:pt x="3130550" y="4186855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0041D4"/>
            </a:solidFill>
          </p:spPr>
        </p:sp>
      </p:grpSp>
      <p:sp>
        <p:nvSpPr>
          <p:cNvPr id="36" name="TextBox 9"/>
          <p:cNvSpPr txBox="1"/>
          <p:nvPr/>
        </p:nvSpPr>
        <p:spPr>
          <a:xfrm>
            <a:off x="1720886" y="8877300"/>
            <a:ext cx="1597701" cy="128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7200" spc="270" dirty="0" smtClean="0">
                <a:solidFill>
                  <a:schemeClr val="bg1"/>
                </a:solidFill>
                <a:latin typeface="Fira Sans Bold Bold"/>
              </a:rPr>
              <a:t>5</a:t>
            </a:r>
            <a:r>
              <a:rPr lang="en-US" sz="5400" spc="270" baseline="30000" dirty="0" smtClean="0">
                <a:solidFill>
                  <a:schemeClr val="bg1"/>
                </a:solidFill>
                <a:latin typeface="Fira Sans Bold Bold"/>
              </a:rPr>
              <a:t>th</a:t>
            </a:r>
            <a:endParaRPr lang="en-US" sz="8800" spc="270" dirty="0">
              <a:solidFill>
                <a:schemeClr val="bg1"/>
              </a:solidFill>
              <a:latin typeface="Fira Sans Bold Bold"/>
            </a:endParaRPr>
          </a:p>
        </p:txBody>
      </p:sp>
      <p:sp>
        <p:nvSpPr>
          <p:cNvPr id="37" name="TextBox 9"/>
          <p:cNvSpPr txBox="1"/>
          <p:nvPr/>
        </p:nvSpPr>
        <p:spPr>
          <a:xfrm>
            <a:off x="2944560" y="9227242"/>
            <a:ext cx="1529447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Biennial Convention </a:t>
            </a:r>
            <a:r>
              <a:rPr lang="en-US" sz="24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and </a:t>
            </a:r>
            <a:r>
              <a:rPr lang="en-US" sz="32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Oath taking Ceremonies</a:t>
            </a:r>
            <a:endParaRPr lang="en-US" sz="3200" spc="270" dirty="0">
              <a:solidFill>
                <a:schemeClr val="bg1"/>
              </a:solidFill>
              <a:latin typeface="Fira Sans Bold Bold" panose="020B0604020202020204" charset="0"/>
            </a:endParaRPr>
          </a:p>
        </p:txBody>
      </p:sp>
      <p:sp>
        <p:nvSpPr>
          <p:cNvPr id="38" name="TextBox 10"/>
          <p:cNvSpPr txBox="1"/>
          <p:nvPr/>
        </p:nvSpPr>
        <p:spPr>
          <a:xfrm>
            <a:off x="2829787" y="9596618"/>
            <a:ext cx="10820400" cy="485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PH" sz="2400" b="1" i="1" dirty="0" smtClean="0">
                <a:solidFill>
                  <a:srgbClr val="0070C0"/>
                </a:solidFill>
              </a:rPr>
              <a:t> </a:t>
            </a:r>
            <a:r>
              <a:rPr lang="en-PH" sz="2400" b="1" i="1" dirty="0">
                <a:solidFill>
                  <a:srgbClr val="E8639C"/>
                </a:solidFill>
              </a:rPr>
              <a:t>“Forging Local and Global Partnerships towards Sustainable Initiatives” </a:t>
            </a:r>
            <a:endParaRPr lang="en-US" sz="2400" b="1" i="1" spc="89" dirty="0">
              <a:solidFill>
                <a:srgbClr val="E8639C"/>
              </a:solidFill>
              <a:latin typeface="Fira Sans Light Bold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8" y="9075525"/>
            <a:ext cx="1133030" cy="1173044"/>
          </a:xfrm>
          <a:prstGeom prst="rect">
            <a:avLst/>
          </a:prstGeom>
        </p:spPr>
      </p:pic>
      <p:pic>
        <p:nvPicPr>
          <p:cNvPr id="1026" name="Picture 2" descr="https://paepi-global.org/wp-content/uploads/2021/05/1200px-Commission_on_Human_Rights_CHR_-_Republic_of_the_Philippines.svg-768x76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92" y="2724760"/>
            <a:ext cx="1978862" cy="197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aepi-global.org/wp-content/uploads/2021/04/Seal_of_the_Philippine_Nav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982" y="2499418"/>
            <a:ext cx="2018982" cy="201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0"/>
          <p:cNvSpPr txBox="1"/>
          <p:nvPr/>
        </p:nvSpPr>
        <p:spPr>
          <a:xfrm>
            <a:off x="11899306" y="4677680"/>
            <a:ext cx="2346335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spc="105" dirty="0" smtClean="0">
                <a:solidFill>
                  <a:srgbClr val="E6639B"/>
                </a:solidFill>
                <a:latin typeface="Fira Sans Medium Bold"/>
              </a:rPr>
              <a:t>PN</a:t>
            </a:r>
            <a:endParaRPr lang="en-US" sz="3500" spc="105" dirty="0">
              <a:solidFill>
                <a:srgbClr val="E6639B"/>
              </a:solidFill>
              <a:latin typeface="Fira Sans Medium Bold"/>
            </a:endParaRPr>
          </a:p>
        </p:txBody>
      </p:sp>
      <p:sp>
        <p:nvSpPr>
          <p:cNvPr id="18" name="TextBox 10"/>
          <p:cNvSpPr txBox="1"/>
          <p:nvPr/>
        </p:nvSpPr>
        <p:spPr>
          <a:xfrm>
            <a:off x="6967643" y="4681622"/>
            <a:ext cx="16002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spc="105" dirty="0" smtClean="0">
                <a:solidFill>
                  <a:srgbClr val="E6639B"/>
                </a:solidFill>
                <a:latin typeface="Fira Sans Medium Bold"/>
              </a:rPr>
              <a:t>CHED </a:t>
            </a:r>
            <a:endParaRPr lang="en-US" sz="3500" spc="105" dirty="0">
              <a:solidFill>
                <a:srgbClr val="E6639B"/>
              </a:solidFill>
              <a:latin typeface="Fira Sans Medium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1905" y="2392101"/>
            <a:ext cx="2061084" cy="21616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2419" y="5905626"/>
            <a:ext cx="1590038" cy="15971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02387" y="5514739"/>
            <a:ext cx="3149107" cy="17926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5348" y="5486094"/>
            <a:ext cx="1917552" cy="1917552"/>
          </a:xfrm>
          <a:prstGeom prst="rect">
            <a:avLst/>
          </a:prstGeom>
        </p:spPr>
      </p:pic>
      <p:sp>
        <p:nvSpPr>
          <p:cNvPr id="26" name="TextBox 10"/>
          <p:cNvSpPr txBox="1"/>
          <p:nvPr/>
        </p:nvSpPr>
        <p:spPr>
          <a:xfrm flipH="1">
            <a:off x="15697199" y="4553726"/>
            <a:ext cx="1758041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 spc="105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</a:p>
          <a:p>
            <a:pPr algn="ctr">
              <a:lnSpc>
                <a:spcPts val="4200"/>
              </a:lnSpc>
            </a:pPr>
            <a:r>
              <a:rPr lang="en-US" sz="3500" b="1" spc="105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</a:t>
            </a:r>
          </a:p>
          <a:p>
            <a:pPr algn="ctr">
              <a:lnSpc>
                <a:spcPts val="4200"/>
              </a:lnSpc>
            </a:pPr>
            <a:r>
              <a:rPr lang="en-US" sz="3500" b="1" spc="105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More… </a:t>
            </a:r>
            <a:endParaRPr lang="en-US" sz="3500" b="1" spc="105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10"/>
          <p:cNvSpPr txBox="1"/>
          <p:nvPr/>
        </p:nvSpPr>
        <p:spPr>
          <a:xfrm>
            <a:off x="914400" y="7642696"/>
            <a:ext cx="2615185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spc="105" dirty="0" smtClean="0">
                <a:solidFill>
                  <a:srgbClr val="E6639B"/>
                </a:solidFill>
                <a:latin typeface="Fira Sans Medium Bold"/>
              </a:rPr>
              <a:t>DOE </a:t>
            </a:r>
            <a:endParaRPr lang="en-US" sz="3500" spc="105" dirty="0">
              <a:solidFill>
                <a:srgbClr val="E6639B"/>
              </a:solidFill>
              <a:latin typeface="Fira Sans Medium Bold"/>
            </a:endParaRPr>
          </a:p>
        </p:txBody>
      </p:sp>
      <p:sp>
        <p:nvSpPr>
          <p:cNvPr id="29" name="TextBox 10"/>
          <p:cNvSpPr txBox="1"/>
          <p:nvPr/>
        </p:nvSpPr>
        <p:spPr>
          <a:xfrm flipH="1">
            <a:off x="6165701" y="7495002"/>
            <a:ext cx="3204084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spc="105" dirty="0" smtClean="0">
                <a:solidFill>
                  <a:srgbClr val="E6639B"/>
                </a:solidFill>
                <a:latin typeface="Fira Sans Medium Bold"/>
              </a:rPr>
              <a:t>DEPED </a:t>
            </a:r>
            <a:endParaRPr lang="en-US" sz="3500" spc="105" dirty="0">
              <a:solidFill>
                <a:srgbClr val="E6639B"/>
              </a:solidFill>
              <a:latin typeface="Fira Sans Medium Bold"/>
            </a:endParaRPr>
          </a:p>
        </p:txBody>
      </p:sp>
    </p:spTree>
    <p:extLst>
      <p:ext uri="{BB962C8B-B14F-4D97-AF65-F5344CB8AC3E}">
        <p14:creationId xmlns:p14="http://schemas.microsoft.com/office/powerpoint/2010/main" val="63965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383750" y="723900"/>
            <a:ext cx="13554799" cy="1187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7200" spc="-139" dirty="0" smtClean="0">
                <a:solidFill>
                  <a:srgbClr val="1836B2"/>
                </a:solidFill>
                <a:latin typeface="Fira Sans Medium"/>
              </a:rPr>
              <a:t>PAEPI Major Activities</a:t>
            </a:r>
            <a:endParaRPr lang="en-US" sz="7200" spc="-139" dirty="0">
              <a:solidFill>
                <a:srgbClr val="1836B2"/>
              </a:solidFill>
              <a:latin typeface="Fira Sans Medium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632015" y="2766522"/>
            <a:ext cx="4152862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15" dirty="0" smtClean="0">
                <a:solidFill>
                  <a:srgbClr val="1836B2"/>
                </a:solidFill>
                <a:latin typeface="Fira Sans Medium"/>
              </a:rPr>
              <a:t>National  &amp; Board Planning</a:t>
            </a:r>
            <a:endParaRPr lang="en-US" sz="3000" spc="15" dirty="0">
              <a:solidFill>
                <a:srgbClr val="1836B2"/>
              </a:solidFill>
              <a:latin typeface="Fira Sans Medium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27662" y="3983804"/>
            <a:ext cx="5025538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3079"/>
              </a:lnSpc>
              <a:spcBef>
                <a:spcPct val="0"/>
              </a:spcBef>
            </a:pPr>
            <a:r>
              <a:rPr lang="en-US" sz="2400" spc="10" dirty="0" smtClean="0">
                <a:latin typeface="Arial Black" panose="020B0A04020102020204" pitchFamily="34" charset="0"/>
              </a:rPr>
              <a:t>Led by </a:t>
            </a:r>
            <a:r>
              <a:rPr lang="en-US" sz="2400" spc="10" dirty="0">
                <a:latin typeface="Arial Black" panose="020B0A04020102020204" pitchFamily="34" charset="0"/>
              </a:rPr>
              <a:t>I</a:t>
            </a:r>
            <a:r>
              <a:rPr lang="en-US" sz="2400" spc="10" dirty="0" smtClean="0">
                <a:latin typeface="Arial Black" panose="020B0A04020102020204" pitchFamily="34" charset="0"/>
              </a:rPr>
              <a:t>ncumbent Presidents</a:t>
            </a:r>
            <a:endParaRPr lang="en-US" sz="2400" spc="10" dirty="0">
              <a:latin typeface="Arial Black" panose="020B0A04020102020204" pitchFamily="34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254765" y="2552700"/>
            <a:ext cx="1233950" cy="1068716"/>
            <a:chOff x="0" y="0"/>
            <a:chExt cx="1645266" cy="1424954"/>
          </a:xfrm>
        </p:grpSpPr>
        <p:grpSp>
          <p:nvGrpSpPr>
            <p:cNvPr id="13" name="Group 13"/>
            <p:cNvGrpSpPr/>
            <p:nvPr/>
          </p:nvGrpSpPr>
          <p:grpSpPr>
            <a:xfrm rot="-10800000">
              <a:off x="0" y="0"/>
              <a:ext cx="1645266" cy="1424954"/>
              <a:chOff x="0" y="0"/>
              <a:chExt cx="6202680" cy="53721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E8639C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362053" y="234110"/>
              <a:ext cx="921160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-79" dirty="0">
                  <a:solidFill>
                    <a:srgbClr val="FFFFFF"/>
                  </a:solidFill>
                  <a:latin typeface="Fira Sans Medium"/>
                </a:rPr>
                <a:t>01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841504" y="2552700"/>
            <a:ext cx="1233950" cy="1068716"/>
            <a:chOff x="0" y="0"/>
            <a:chExt cx="1645266" cy="1424954"/>
          </a:xfrm>
          <a:solidFill>
            <a:srgbClr val="E8639C"/>
          </a:solidFill>
        </p:grpSpPr>
        <p:grpSp>
          <p:nvGrpSpPr>
            <p:cNvPr id="17" name="Group 17"/>
            <p:cNvGrpSpPr/>
            <p:nvPr/>
          </p:nvGrpSpPr>
          <p:grpSpPr>
            <a:xfrm rot="-10800000">
              <a:off x="0" y="0"/>
              <a:ext cx="1645266" cy="1424954"/>
              <a:chOff x="0" y="0"/>
              <a:chExt cx="6202680" cy="5372100"/>
            </a:xfrm>
            <a:grpFill/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362053" y="234110"/>
              <a:ext cx="921160" cy="88053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-79">
                  <a:solidFill>
                    <a:srgbClr val="FFFFFF"/>
                  </a:solidFill>
                  <a:latin typeface="Fira Sans Medium"/>
                </a:rPr>
                <a:t>02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428242" y="2552700"/>
            <a:ext cx="1233950" cy="1068716"/>
            <a:chOff x="0" y="0"/>
            <a:chExt cx="1645266" cy="1424954"/>
          </a:xfrm>
          <a:solidFill>
            <a:srgbClr val="E8639C"/>
          </a:solidFill>
        </p:grpSpPr>
        <p:grpSp>
          <p:nvGrpSpPr>
            <p:cNvPr id="21" name="Group 21"/>
            <p:cNvGrpSpPr/>
            <p:nvPr/>
          </p:nvGrpSpPr>
          <p:grpSpPr>
            <a:xfrm rot="-10800000">
              <a:off x="0" y="0"/>
              <a:ext cx="1645266" cy="1424954"/>
              <a:chOff x="0" y="0"/>
              <a:chExt cx="6202680" cy="5372100"/>
            </a:xfrm>
            <a:grpFill/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362053" y="234110"/>
              <a:ext cx="921160" cy="88053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-79" dirty="0">
                  <a:solidFill>
                    <a:srgbClr val="FFFFFF"/>
                  </a:solidFill>
                  <a:latin typeface="Fira Sans Medium"/>
                </a:rPr>
                <a:t>03</a:t>
              </a:r>
            </a:p>
          </p:txBody>
        </p:sp>
      </p:grpSp>
      <p:pic>
        <p:nvPicPr>
          <p:cNvPr id="2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4026"/>
          <a:stretch>
            <a:fillRect/>
          </a:stretch>
        </p:blipFill>
        <p:spPr>
          <a:xfrm>
            <a:off x="0" y="9012123"/>
            <a:ext cx="2299566" cy="1312977"/>
          </a:xfrm>
          <a:prstGeom prst="rect">
            <a:avLst/>
          </a:prstGeom>
        </p:spPr>
      </p:pic>
      <p:grpSp>
        <p:nvGrpSpPr>
          <p:cNvPr id="26" name="Group 3"/>
          <p:cNvGrpSpPr/>
          <p:nvPr/>
        </p:nvGrpSpPr>
        <p:grpSpPr>
          <a:xfrm rot="5400000">
            <a:off x="9844395" y="888614"/>
            <a:ext cx="1312977" cy="17559994"/>
            <a:chOff x="0" y="0"/>
            <a:chExt cx="3130550" cy="41868551"/>
          </a:xfrm>
        </p:grpSpPr>
        <p:sp>
          <p:nvSpPr>
            <p:cNvPr id="27" name="Freeform 4"/>
            <p:cNvSpPr/>
            <p:nvPr/>
          </p:nvSpPr>
          <p:spPr>
            <a:xfrm>
              <a:off x="0" y="0"/>
              <a:ext cx="3130550" cy="41868551"/>
            </a:xfrm>
            <a:custGeom>
              <a:avLst/>
              <a:gdLst/>
              <a:ahLst/>
              <a:cxnLst/>
              <a:rect l="l" t="t" r="r" b="b"/>
              <a:pathLst>
                <a:path w="3130550" h="41868551">
                  <a:moveTo>
                    <a:pt x="0" y="1123950"/>
                  </a:moveTo>
                  <a:lnTo>
                    <a:pt x="0" y="41868551"/>
                  </a:lnTo>
                  <a:lnTo>
                    <a:pt x="3130550" y="4186855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0041D4"/>
            </a:solidFill>
          </p:spPr>
        </p:sp>
      </p:grpSp>
      <p:sp>
        <p:nvSpPr>
          <p:cNvPr id="28" name="TextBox 9"/>
          <p:cNvSpPr txBox="1"/>
          <p:nvPr/>
        </p:nvSpPr>
        <p:spPr>
          <a:xfrm>
            <a:off x="2944560" y="9303773"/>
            <a:ext cx="1529447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Biennial Convention </a:t>
            </a:r>
            <a:r>
              <a:rPr lang="en-US" sz="24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and </a:t>
            </a:r>
            <a:r>
              <a:rPr lang="en-US" sz="32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Oath taking Ceremonies</a:t>
            </a:r>
            <a:endParaRPr lang="en-US" sz="3200" spc="270" dirty="0">
              <a:solidFill>
                <a:schemeClr val="bg1"/>
              </a:solidFill>
              <a:latin typeface="Fira Sans Bold Bold" panose="020B0604020202020204" charset="0"/>
            </a:endParaRPr>
          </a:p>
        </p:txBody>
      </p:sp>
      <p:sp>
        <p:nvSpPr>
          <p:cNvPr id="29" name="TextBox 10"/>
          <p:cNvSpPr txBox="1"/>
          <p:nvPr/>
        </p:nvSpPr>
        <p:spPr>
          <a:xfrm>
            <a:off x="2829787" y="9673149"/>
            <a:ext cx="10820400" cy="485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PH" sz="2400" b="1" i="1" dirty="0" smtClean="0">
                <a:solidFill>
                  <a:srgbClr val="0070C0"/>
                </a:solidFill>
              </a:rPr>
              <a:t> </a:t>
            </a:r>
            <a:r>
              <a:rPr lang="en-PH" sz="2400" b="1" i="1" dirty="0">
                <a:solidFill>
                  <a:srgbClr val="E8639C"/>
                </a:solidFill>
              </a:rPr>
              <a:t>“Forging Local and Global Partnerships towards Sustainable Initiatives” </a:t>
            </a:r>
            <a:endParaRPr lang="en-US" sz="2400" b="1" i="1" spc="89" dirty="0">
              <a:solidFill>
                <a:srgbClr val="E8639C"/>
              </a:solidFill>
              <a:latin typeface="Fira Sans Light Bold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8" y="9152056"/>
            <a:ext cx="1133030" cy="1173044"/>
          </a:xfrm>
          <a:prstGeom prst="rect">
            <a:avLst/>
          </a:prstGeom>
        </p:spPr>
      </p:pic>
      <p:sp>
        <p:nvSpPr>
          <p:cNvPr id="31" name="TextBox 9"/>
          <p:cNvSpPr txBox="1"/>
          <p:nvPr/>
        </p:nvSpPr>
        <p:spPr>
          <a:xfrm>
            <a:off x="1720886" y="8953831"/>
            <a:ext cx="1597701" cy="128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7200" spc="270" dirty="0" smtClean="0">
                <a:solidFill>
                  <a:schemeClr val="bg1"/>
                </a:solidFill>
                <a:latin typeface="Fira Sans Bold Bold"/>
              </a:rPr>
              <a:t>5</a:t>
            </a:r>
            <a:r>
              <a:rPr lang="en-US" sz="5400" spc="270" baseline="30000" dirty="0" smtClean="0">
                <a:solidFill>
                  <a:schemeClr val="bg1"/>
                </a:solidFill>
                <a:latin typeface="Fira Sans Bold Bold"/>
              </a:rPr>
              <a:t>th</a:t>
            </a:r>
            <a:endParaRPr lang="en-US" sz="8800" spc="270" dirty="0">
              <a:solidFill>
                <a:schemeClr val="bg1"/>
              </a:solidFill>
              <a:latin typeface="Fira Sans Bold Bold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935266" y="3619295"/>
            <a:ext cx="4822248" cy="21536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PH" sz="2400" dirty="0">
                <a:latin typeface="Fira Sans Light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PH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1989-2006- annual GMA</a:t>
            </a:r>
            <a:r>
              <a:rPr lang="en-PH" sz="2400" dirty="0" smtClean="0">
                <a:latin typeface="Fira Sans Light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PH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2008- the </a:t>
            </a:r>
            <a:r>
              <a:rPr lang="en-PH" sz="2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PH" sz="2400" b="1" baseline="30000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en-PH" sz="2400" b="1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PAEPI Biennial Conventions/GMA</a:t>
            </a:r>
            <a:r>
              <a:rPr lang="en-PH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PH" sz="2400" dirty="0" smtClean="0">
                <a:latin typeface="Fira Sans Light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(CU-2008) , ASU (2010), MAAP (2012),</a:t>
            </a:r>
            <a:r>
              <a:rPr lang="en-PH" sz="2400" b="1" dirty="0" smtClean="0">
                <a:latin typeface="Fira Sans Light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PLP (2014) </a:t>
            </a:r>
            <a:r>
              <a:rPr lang="en-PH" sz="2400" dirty="0" smtClean="0">
                <a:latin typeface="Fira Sans Light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&amp; SBU (2021)-5</a:t>
            </a:r>
            <a:r>
              <a:rPr lang="en-PH" sz="2400" baseline="30000" dirty="0" smtClean="0">
                <a:latin typeface="Fira Sans Light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PH" sz="2400" dirty="0" smtClean="0">
                <a:latin typeface="Fira Sans Light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 Biennial</a:t>
            </a:r>
            <a:endParaRPr lang="en-PH" sz="2400" dirty="0">
              <a:effectLst/>
              <a:latin typeface="Fira Sans Light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4"/>
          <p:cNvSpPr txBox="1"/>
          <p:nvPr/>
        </p:nvSpPr>
        <p:spPr>
          <a:xfrm>
            <a:off x="8313861" y="2750172"/>
            <a:ext cx="4152862" cy="505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15" dirty="0" smtClean="0">
                <a:solidFill>
                  <a:srgbClr val="1836B2"/>
                </a:solidFill>
                <a:latin typeface="Fira Sans Medium"/>
              </a:rPr>
              <a:t>2008 </a:t>
            </a:r>
            <a:r>
              <a:rPr lang="en-US" sz="3000" spc="15" dirty="0">
                <a:solidFill>
                  <a:srgbClr val="1836B2"/>
                </a:solidFill>
                <a:latin typeface="Fira Sans Medium"/>
              </a:rPr>
              <a:t>1</a:t>
            </a:r>
            <a:r>
              <a:rPr lang="en-US" sz="3000" spc="15" dirty="0" smtClean="0">
                <a:solidFill>
                  <a:srgbClr val="1836B2"/>
                </a:solidFill>
                <a:latin typeface="Fira Sans Medium"/>
              </a:rPr>
              <a:t>st Biennial/GMA</a:t>
            </a:r>
            <a:endParaRPr lang="en-US" sz="3000" spc="15" dirty="0">
              <a:solidFill>
                <a:srgbClr val="1836B2"/>
              </a:solidFill>
              <a:latin typeface="Fira Sans Medium"/>
            </a:endParaRPr>
          </a:p>
        </p:txBody>
      </p:sp>
      <p:sp>
        <p:nvSpPr>
          <p:cNvPr id="34" name="TextBox 4"/>
          <p:cNvSpPr txBox="1"/>
          <p:nvPr/>
        </p:nvSpPr>
        <p:spPr>
          <a:xfrm>
            <a:off x="13862118" y="2802428"/>
            <a:ext cx="4152862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15" dirty="0" smtClean="0">
                <a:solidFill>
                  <a:srgbClr val="1836B2"/>
                </a:solidFill>
                <a:latin typeface="Fira Sans Medium"/>
              </a:rPr>
              <a:t>2014 1</a:t>
            </a:r>
            <a:r>
              <a:rPr lang="en-US" sz="3000" spc="15" baseline="30000" dirty="0" smtClean="0">
                <a:solidFill>
                  <a:srgbClr val="1836B2"/>
                </a:solidFill>
                <a:latin typeface="Fira Sans Medium"/>
              </a:rPr>
              <a:t>st</a:t>
            </a:r>
            <a:r>
              <a:rPr lang="en-US" sz="3000" spc="15" dirty="0" smtClean="0">
                <a:solidFill>
                  <a:srgbClr val="1836B2"/>
                </a:solidFill>
                <a:latin typeface="Fira Sans Medium"/>
              </a:rPr>
              <a:t> International </a:t>
            </a:r>
            <a:endParaRPr lang="en-US" sz="3000" spc="15" dirty="0">
              <a:solidFill>
                <a:srgbClr val="1836B2"/>
              </a:solidFill>
              <a:latin typeface="Fira Sans Medium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2583188" y="3633970"/>
            <a:ext cx="5704812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PH" sz="2400" dirty="0" smtClean="0">
                <a:latin typeface="Fira Sans Light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PAEPI </a:t>
            </a:r>
            <a:r>
              <a:rPr lang="en-PH" sz="2400" dirty="0">
                <a:latin typeface="Fira Sans Light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started </a:t>
            </a:r>
            <a:r>
              <a:rPr lang="en-PH" sz="2400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PH" sz="2400" baseline="30000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</a:t>
            </a:r>
            <a:r>
              <a:rPr lang="en-PH" sz="2400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PH" sz="2400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Annual </a:t>
            </a:r>
            <a:r>
              <a:rPr lang="en-PH" sz="2400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Intl </a:t>
            </a:r>
            <a:r>
              <a:rPr lang="en-PH" sz="2400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Convention </a:t>
            </a:r>
            <a:r>
              <a:rPr lang="en-PH" sz="2400" dirty="0" smtClean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 4th Biennial </a:t>
            </a:r>
            <a:r>
              <a:rPr lang="en-PH" sz="2400" dirty="0" smtClean="0">
                <a:latin typeface="Fira Sans Light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hosted  </a:t>
            </a:r>
            <a:r>
              <a:rPr lang="en-PH" sz="2400" dirty="0">
                <a:latin typeface="Fira Sans Light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en-PH" sz="2400" dirty="0" smtClean="0">
                <a:latin typeface="Fira Sans Light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PLP (2014) . Succeeding hosts : SBU (2015)  , MAAP,UMAK/AMEA (2017), </a:t>
            </a:r>
            <a:r>
              <a:rPr lang="en-PH" sz="2400" dirty="0">
                <a:latin typeface="Fira Sans Light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UP </a:t>
            </a:r>
            <a:r>
              <a:rPr lang="en-PH" sz="2400" dirty="0" err="1" smtClean="0">
                <a:latin typeface="Fira Sans Light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Diliman</a:t>
            </a:r>
            <a:r>
              <a:rPr lang="en-PH" sz="2400" dirty="0" smtClean="0">
                <a:latin typeface="Fira Sans Light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 (2018) , DLSU(2019) &amp; PLP (2021)  </a:t>
            </a:r>
            <a:endParaRPr lang="en-PH" sz="2400" dirty="0">
              <a:effectLst/>
              <a:latin typeface="Fira Sans Light" panose="020B060402020202020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61" b="17286"/>
          <a:stretch/>
        </p:blipFill>
        <p:spPr>
          <a:xfrm>
            <a:off x="12583188" y="5772898"/>
            <a:ext cx="5506765" cy="307890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36" y="5896198"/>
            <a:ext cx="5193764" cy="29494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37742" t="22915" r="15992" b="13887"/>
          <a:stretch/>
        </p:blipFill>
        <p:spPr>
          <a:xfrm>
            <a:off x="1505040" y="4787736"/>
            <a:ext cx="4759497" cy="3655189"/>
          </a:xfrm>
          <a:prstGeom prst="rect">
            <a:avLst/>
          </a:prstGeom>
          <a:ln>
            <a:solidFill>
              <a:srgbClr val="0041D4"/>
            </a:solidFill>
          </a:ln>
        </p:spPr>
      </p:pic>
      <p:pic>
        <p:nvPicPr>
          <p:cNvPr id="39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146431" y="775868"/>
            <a:ext cx="1070744" cy="1098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762" y="0"/>
            <a:ext cx="5509556" cy="29721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49"/>
          <a:stretch/>
        </p:blipFill>
        <p:spPr>
          <a:xfrm>
            <a:off x="12775496" y="2651102"/>
            <a:ext cx="5578088" cy="3971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77"/>
          <a:stretch/>
        </p:blipFill>
        <p:spPr>
          <a:xfrm>
            <a:off x="12728571" y="5194800"/>
            <a:ext cx="5560621" cy="3825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9" r="2641" b="14647"/>
          <a:stretch/>
        </p:blipFill>
        <p:spPr>
          <a:xfrm>
            <a:off x="12755646" y="7341062"/>
            <a:ext cx="5617788" cy="240030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013580" y="600220"/>
            <a:ext cx="13160686" cy="1302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999"/>
              </a:lnSpc>
            </a:pPr>
            <a:r>
              <a:rPr lang="en-US" sz="7200" dirty="0" smtClean="0">
                <a:solidFill>
                  <a:srgbClr val="1836B2"/>
                </a:solidFill>
                <a:latin typeface="Fira Sans Medium Bold"/>
              </a:rPr>
              <a:t>PAEPI Major Activities</a:t>
            </a:r>
            <a:endParaRPr lang="en-US" sz="7200" dirty="0">
              <a:solidFill>
                <a:srgbClr val="1836B2"/>
              </a:solidFill>
              <a:latin typeface="Fira Sans Medium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38516" y="2156183"/>
            <a:ext cx="10472484" cy="629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PH" sz="4000" dirty="0">
                <a:solidFill>
                  <a:srgbClr val="E8639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PH" sz="3000" b="1" dirty="0" smtClean="0">
                <a:solidFill>
                  <a:srgbClr val="1836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&amp; </a:t>
            </a:r>
            <a:r>
              <a:rPr lang="en-PH" sz="3000" b="1" dirty="0">
                <a:solidFill>
                  <a:srgbClr val="1836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regional </a:t>
            </a:r>
            <a:r>
              <a:rPr lang="en-PH" sz="3000" b="1" dirty="0" smtClean="0">
                <a:solidFill>
                  <a:srgbClr val="1836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seminar-workshops &amp;  capability trainings</a:t>
            </a:r>
            <a:endParaRPr lang="en-PH" sz="3000" b="1" dirty="0">
              <a:solidFill>
                <a:srgbClr val="1836B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8"/>
          <p:cNvSpPr txBox="1"/>
          <p:nvPr/>
        </p:nvSpPr>
        <p:spPr>
          <a:xfrm>
            <a:off x="2080079" y="3619500"/>
            <a:ext cx="7140121" cy="5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Geographical Information System (GIS)</a:t>
            </a:r>
            <a:endParaRPr lang="en-PH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9"/>
          <p:cNvGrpSpPr/>
          <p:nvPr/>
        </p:nvGrpSpPr>
        <p:grpSpPr>
          <a:xfrm rot="10800000">
            <a:off x="1317314" y="3748287"/>
            <a:ext cx="341236" cy="295543"/>
            <a:chOff x="0" y="0"/>
            <a:chExt cx="6202680" cy="5372100"/>
          </a:xfrm>
          <a:solidFill>
            <a:srgbClr val="E8639C"/>
          </a:solidFill>
        </p:grpSpPr>
        <p:sp>
          <p:nvSpPr>
            <p:cNvPr id="31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33" name="TextBox 8"/>
          <p:cNvSpPr txBox="1"/>
          <p:nvPr/>
        </p:nvSpPr>
        <p:spPr>
          <a:xfrm>
            <a:off x="2080079" y="4927822"/>
            <a:ext cx="5616121" cy="1053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Extension Programme Implementation Enhancement</a:t>
            </a:r>
            <a:endParaRPr lang="en-PH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9"/>
          <p:cNvGrpSpPr/>
          <p:nvPr/>
        </p:nvGrpSpPr>
        <p:grpSpPr>
          <a:xfrm rot="10800000">
            <a:off x="1317314" y="4987520"/>
            <a:ext cx="341236" cy="295543"/>
            <a:chOff x="0" y="0"/>
            <a:chExt cx="6202680" cy="5372100"/>
          </a:xfrm>
          <a:solidFill>
            <a:srgbClr val="E8639C"/>
          </a:solidFill>
        </p:grpSpPr>
        <p:sp>
          <p:nvSpPr>
            <p:cNvPr id="35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56" name="TextBox 8"/>
          <p:cNvSpPr txBox="1"/>
          <p:nvPr/>
        </p:nvSpPr>
        <p:spPr>
          <a:xfrm>
            <a:off x="2080079" y="4228073"/>
            <a:ext cx="4657767" cy="5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Mobilization</a:t>
            </a:r>
            <a:endParaRPr lang="en-PH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7" name="Group 9"/>
          <p:cNvGrpSpPr/>
          <p:nvPr/>
        </p:nvGrpSpPr>
        <p:grpSpPr>
          <a:xfrm rot="10800000">
            <a:off x="1317314" y="4329402"/>
            <a:ext cx="341236" cy="295543"/>
            <a:chOff x="0" y="0"/>
            <a:chExt cx="6202680" cy="5372100"/>
          </a:xfrm>
          <a:solidFill>
            <a:srgbClr val="E8639C"/>
          </a:solidFill>
        </p:grpSpPr>
        <p:sp>
          <p:nvSpPr>
            <p:cNvPr id="58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59" name="TextBox 8"/>
          <p:cNvSpPr txBox="1"/>
          <p:nvPr/>
        </p:nvSpPr>
        <p:spPr>
          <a:xfrm>
            <a:off x="2066923" y="6105385"/>
            <a:ext cx="16512721" cy="5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 Rights Education</a:t>
            </a:r>
            <a:endParaRPr lang="en-PH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0" name="Group 9"/>
          <p:cNvGrpSpPr/>
          <p:nvPr/>
        </p:nvGrpSpPr>
        <p:grpSpPr>
          <a:xfrm rot="10800000">
            <a:off x="1304158" y="6206714"/>
            <a:ext cx="341236" cy="295543"/>
            <a:chOff x="0" y="0"/>
            <a:chExt cx="6202680" cy="5372100"/>
          </a:xfrm>
          <a:solidFill>
            <a:srgbClr val="E8639C"/>
          </a:solidFill>
        </p:grpSpPr>
        <p:sp>
          <p:nvSpPr>
            <p:cNvPr id="61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62" name="TextBox 8"/>
          <p:cNvSpPr txBox="1"/>
          <p:nvPr/>
        </p:nvSpPr>
        <p:spPr>
          <a:xfrm>
            <a:off x="2066923" y="6710560"/>
            <a:ext cx="7305677" cy="21077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Research, Statistics and Extension Services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 other trainings based on  needs </a:t>
            </a:r>
            <a:endParaRPr lang="en-PH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PH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PH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3" name="Group 9"/>
          <p:cNvGrpSpPr/>
          <p:nvPr/>
        </p:nvGrpSpPr>
        <p:grpSpPr>
          <a:xfrm rot="10800000">
            <a:off x="1304158" y="6811889"/>
            <a:ext cx="341236" cy="295543"/>
            <a:chOff x="0" y="0"/>
            <a:chExt cx="6202680" cy="5372100"/>
          </a:xfrm>
          <a:solidFill>
            <a:srgbClr val="E8639C"/>
          </a:solidFill>
        </p:grpSpPr>
        <p:sp>
          <p:nvSpPr>
            <p:cNvPr id="64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71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t="34026"/>
          <a:stretch>
            <a:fillRect/>
          </a:stretch>
        </p:blipFill>
        <p:spPr>
          <a:xfrm>
            <a:off x="0" y="9011792"/>
            <a:ext cx="2299566" cy="1312977"/>
          </a:xfrm>
          <a:prstGeom prst="rect">
            <a:avLst/>
          </a:prstGeom>
        </p:spPr>
      </p:pic>
      <p:grpSp>
        <p:nvGrpSpPr>
          <p:cNvPr id="72" name="Group 3"/>
          <p:cNvGrpSpPr/>
          <p:nvPr/>
        </p:nvGrpSpPr>
        <p:grpSpPr>
          <a:xfrm rot="5400000">
            <a:off x="9844395" y="888283"/>
            <a:ext cx="1312977" cy="17559994"/>
            <a:chOff x="0" y="0"/>
            <a:chExt cx="3130550" cy="41868551"/>
          </a:xfrm>
        </p:grpSpPr>
        <p:sp>
          <p:nvSpPr>
            <p:cNvPr id="73" name="Freeform 4"/>
            <p:cNvSpPr/>
            <p:nvPr/>
          </p:nvSpPr>
          <p:spPr>
            <a:xfrm>
              <a:off x="0" y="0"/>
              <a:ext cx="3130550" cy="41868551"/>
            </a:xfrm>
            <a:custGeom>
              <a:avLst/>
              <a:gdLst/>
              <a:ahLst/>
              <a:cxnLst/>
              <a:rect l="l" t="t" r="r" b="b"/>
              <a:pathLst>
                <a:path w="3130550" h="41868551">
                  <a:moveTo>
                    <a:pt x="0" y="1123950"/>
                  </a:moveTo>
                  <a:lnTo>
                    <a:pt x="0" y="41868551"/>
                  </a:lnTo>
                  <a:lnTo>
                    <a:pt x="3130550" y="4186855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0041D4"/>
            </a:solidFill>
          </p:spPr>
        </p:sp>
      </p:grpSp>
      <p:sp>
        <p:nvSpPr>
          <p:cNvPr id="74" name="TextBox 9"/>
          <p:cNvSpPr txBox="1"/>
          <p:nvPr/>
        </p:nvSpPr>
        <p:spPr>
          <a:xfrm>
            <a:off x="2944560" y="9303442"/>
            <a:ext cx="1529447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Biennial Convention </a:t>
            </a:r>
            <a:r>
              <a:rPr lang="en-US" sz="24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and </a:t>
            </a:r>
            <a:r>
              <a:rPr lang="en-US" sz="32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Oath taking Ceremonies</a:t>
            </a:r>
            <a:endParaRPr lang="en-US" sz="3200" spc="270" dirty="0">
              <a:solidFill>
                <a:schemeClr val="bg1"/>
              </a:solidFill>
              <a:latin typeface="Fira Sans Bold Bold" panose="020B0604020202020204" charset="0"/>
            </a:endParaRPr>
          </a:p>
        </p:txBody>
      </p:sp>
      <p:sp>
        <p:nvSpPr>
          <p:cNvPr id="75" name="TextBox 10"/>
          <p:cNvSpPr txBox="1"/>
          <p:nvPr/>
        </p:nvSpPr>
        <p:spPr>
          <a:xfrm>
            <a:off x="2829787" y="9672818"/>
            <a:ext cx="10820400" cy="485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PH" sz="2400" b="1" i="1" dirty="0" smtClean="0">
                <a:solidFill>
                  <a:srgbClr val="0070C0"/>
                </a:solidFill>
              </a:rPr>
              <a:t> </a:t>
            </a:r>
            <a:r>
              <a:rPr lang="en-PH" sz="2400" b="1" i="1" dirty="0">
                <a:solidFill>
                  <a:srgbClr val="E8639C"/>
                </a:solidFill>
              </a:rPr>
              <a:t>“Forging Local and Global Partnerships towards Sustainable Initiatives” </a:t>
            </a:r>
            <a:endParaRPr lang="en-US" sz="2400" b="1" i="1" spc="89" dirty="0">
              <a:solidFill>
                <a:srgbClr val="E8639C"/>
              </a:solidFill>
              <a:latin typeface="Fira Sans Light Bold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8" y="9151725"/>
            <a:ext cx="1133030" cy="1173044"/>
          </a:xfrm>
          <a:prstGeom prst="rect">
            <a:avLst/>
          </a:prstGeom>
        </p:spPr>
      </p:pic>
      <p:sp>
        <p:nvSpPr>
          <p:cNvPr id="77" name="TextBox 9"/>
          <p:cNvSpPr txBox="1"/>
          <p:nvPr/>
        </p:nvSpPr>
        <p:spPr>
          <a:xfrm>
            <a:off x="1720886" y="8953500"/>
            <a:ext cx="1597701" cy="128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7200" spc="270" dirty="0" smtClean="0">
                <a:solidFill>
                  <a:schemeClr val="bg1"/>
                </a:solidFill>
                <a:latin typeface="Fira Sans Bold Bold"/>
              </a:rPr>
              <a:t>5</a:t>
            </a:r>
            <a:r>
              <a:rPr lang="en-US" sz="5400" spc="270" baseline="30000" dirty="0" smtClean="0">
                <a:solidFill>
                  <a:schemeClr val="bg1"/>
                </a:solidFill>
                <a:latin typeface="Fira Sans Bold Bold"/>
              </a:rPr>
              <a:t>th</a:t>
            </a:r>
            <a:endParaRPr lang="en-US" sz="8800" spc="270" dirty="0">
              <a:solidFill>
                <a:schemeClr val="bg1"/>
              </a:solidFill>
              <a:latin typeface="Fira Sans Bold Bold"/>
            </a:endParaRPr>
          </a:p>
        </p:txBody>
      </p:sp>
      <p:pic>
        <p:nvPicPr>
          <p:cNvPr id="32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149783" y="950112"/>
            <a:ext cx="749691" cy="769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17144" y="7431438"/>
            <a:ext cx="341406" cy="298730"/>
          </a:xfrm>
          <a:prstGeom prst="rect">
            <a:avLst/>
          </a:prstGeom>
        </p:spPr>
      </p:pic>
      <p:grpSp>
        <p:nvGrpSpPr>
          <p:cNvPr id="36" name="Group 20"/>
          <p:cNvGrpSpPr/>
          <p:nvPr/>
        </p:nvGrpSpPr>
        <p:grpSpPr>
          <a:xfrm>
            <a:off x="152401" y="1883214"/>
            <a:ext cx="1186116" cy="1088892"/>
            <a:chOff x="0" y="0"/>
            <a:chExt cx="1645266" cy="1424954"/>
          </a:xfrm>
          <a:solidFill>
            <a:srgbClr val="E8639C"/>
          </a:solidFill>
        </p:grpSpPr>
        <p:grpSp>
          <p:nvGrpSpPr>
            <p:cNvPr id="37" name="Group 21"/>
            <p:cNvGrpSpPr/>
            <p:nvPr/>
          </p:nvGrpSpPr>
          <p:grpSpPr>
            <a:xfrm rot="-10800000">
              <a:off x="0" y="0"/>
              <a:ext cx="1645266" cy="1424954"/>
              <a:chOff x="0" y="0"/>
              <a:chExt cx="6202680" cy="5372100"/>
            </a:xfrm>
            <a:grpFill/>
          </p:grpSpPr>
          <p:sp>
            <p:nvSpPr>
              <p:cNvPr id="39" name="Freeform 22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38" name="TextBox 23"/>
            <p:cNvSpPr txBox="1"/>
            <p:nvPr/>
          </p:nvSpPr>
          <p:spPr>
            <a:xfrm>
              <a:off x="362053" y="234111"/>
              <a:ext cx="921160" cy="95752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-79" dirty="0" smtClean="0">
                  <a:solidFill>
                    <a:srgbClr val="FFFFFF"/>
                  </a:solidFill>
                  <a:latin typeface="Fira Sans Medium"/>
                </a:rPr>
                <a:t>04</a:t>
              </a:r>
              <a:endParaRPr lang="en-US" sz="3999" spc="-79" dirty="0">
                <a:solidFill>
                  <a:srgbClr val="FFFFFF"/>
                </a:solidFill>
                <a:latin typeface="Fira Sans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17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5400" y="822361"/>
            <a:ext cx="13554799" cy="1187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7200" spc="-139" dirty="0" smtClean="0">
                <a:solidFill>
                  <a:srgbClr val="1836B2"/>
                </a:solidFill>
                <a:latin typeface="Fira Sans Medium"/>
              </a:rPr>
              <a:t>PAEPI Policy Advocacies</a:t>
            </a:r>
            <a:endParaRPr lang="en-US" sz="7200" spc="-139" dirty="0">
              <a:solidFill>
                <a:srgbClr val="1836B2"/>
              </a:solidFill>
              <a:latin typeface="Fira Sans Medium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688641" y="2583526"/>
            <a:ext cx="4152862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15" dirty="0" smtClean="0">
                <a:solidFill>
                  <a:srgbClr val="1836B2"/>
                </a:solidFill>
                <a:latin typeface="Fira Sans Medium"/>
              </a:rPr>
              <a:t>Magna </a:t>
            </a:r>
            <a:r>
              <a:rPr lang="en-US" sz="3000" spc="15" dirty="0" err="1" smtClean="0">
                <a:solidFill>
                  <a:srgbClr val="1836B2"/>
                </a:solidFill>
                <a:latin typeface="Fira Sans Medium"/>
              </a:rPr>
              <a:t>Carta</a:t>
            </a:r>
            <a:r>
              <a:rPr lang="en-US" sz="3000" spc="15" dirty="0" smtClean="0">
                <a:solidFill>
                  <a:srgbClr val="1836B2"/>
                </a:solidFill>
                <a:latin typeface="Fira Sans Medium"/>
              </a:rPr>
              <a:t> for Extension Services</a:t>
            </a:r>
            <a:endParaRPr lang="en-US" sz="3000" spc="15" dirty="0">
              <a:solidFill>
                <a:srgbClr val="1836B2"/>
              </a:solidFill>
              <a:latin typeface="Fira Sans Medium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254765" y="2552700"/>
            <a:ext cx="1233950" cy="1068716"/>
            <a:chOff x="0" y="0"/>
            <a:chExt cx="1645266" cy="1424954"/>
          </a:xfrm>
          <a:solidFill>
            <a:srgbClr val="E8639C"/>
          </a:solidFill>
        </p:grpSpPr>
        <p:grpSp>
          <p:nvGrpSpPr>
            <p:cNvPr id="13" name="Group 13"/>
            <p:cNvGrpSpPr/>
            <p:nvPr/>
          </p:nvGrpSpPr>
          <p:grpSpPr>
            <a:xfrm rot="-10800000">
              <a:off x="0" y="0"/>
              <a:ext cx="1645266" cy="1424954"/>
              <a:chOff x="0" y="0"/>
              <a:chExt cx="6202680" cy="5372100"/>
            </a:xfrm>
            <a:grpFill/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362053" y="234110"/>
              <a:ext cx="921160" cy="88053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-79">
                  <a:solidFill>
                    <a:srgbClr val="FFFFFF"/>
                  </a:solidFill>
                  <a:latin typeface="Fira Sans Medium"/>
                </a:rPr>
                <a:t>01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841504" y="2552700"/>
            <a:ext cx="1233950" cy="1068716"/>
            <a:chOff x="0" y="0"/>
            <a:chExt cx="1645266" cy="1424954"/>
          </a:xfrm>
          <a:solidFill>
            <a:srgbClr val="E8639C"/>
          </a:solidFill>
        </p:grpSpPr>
        <p:grpSp>
          <p:nvGrpSpPr>
            <p:cNvPr id="17" name="Group 17"/>
            <p:cNvGrpSpPr/>
            <p:nvPr/>
          </p:nvGrpSpPr>
          <p:grpSpPr>
            <a:xfrm rot="-10800000">
              <a:off x="0" y="0"/>
              <a:ext cx="1645266" cy="1424954"/>
              <a:chOff x="0" y="0"/>
              <a:chExt cx="6202680" cy="5372100"/>
            </a:xfrm>
            <a:grpFill/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362053" y="234110"/>
              <a:ext cx="921160" cy="88053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-79">
                  <a:solidFill>
                    <a:srgbClr val="FFFFFF"/>
                  </a:solidFill>
                  <a:latin typeface="Fira Sans Medium"/>
                </a:rPr>
                <a:t>02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428242" y="2552700"/>
            <a:ext cx="1233950" cy="1068716"/>
            <a:chOff x="0" y="0"/>
            <a:chExt cx="1645266" cy="1424954"/>
          </a:xfrm>
          <a:solidFill>
            <a:srgbClr val="E8639C"/>
          </a:solidFill>
        </p:grpSpPr>
        <p:grpSp>
          <p:nvGrpSpPr>
            <p:cNvPr id="21" name="Group 21"/>
            <p:cNvGrpSpPr/>
            <p:nvPr/>
          </p:nvGrpSpPr>
          <p:grpSpPr>
            <a:xfrm rot="-10800000">
              <a:off x="0" y="0"/>
              <a:ext cx="1645266" cy="1424954"/>
              <a:chOff x="0" y="0"/>
              <a:chExt cx="6202680" cy="5372100"/>
            </a:xfrm>
            <a:grpFill/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362053" y="234110"/>
              <a:ext cx="921160" cy="88053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-79">
                  <a:solidFill>
                    <a:srgbClr val="FFFFFF"/>
                  </a:solidFill>
                  <a:latin typeface="Fira Sans Medium"/>
                </a:rPr>
                <a:t>03</a:t>
              </a:r>
            </a:p>
          </p:txBody>
        </p:sp>
      </p:grpSp>
      <p:pic>
        <p:nvPicPr>
          <p:cNvPr id="2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4026"/>
          <a:stretch>
            <a:fillRect/>
          </a:stretch>
        </p:blipFill>
        <p:spPr>
          <a:xfrm>
            <a:off x="0" y="8935592"/>
            <a:ext cx="2299566" cy="1312977"/>
          </a:xfrm>
          <a:prstGeom prst="rect">
            <a:avLst/>
          </a:prstGeom>
        </p:spPr>
      </p:pic>
      <p:grpSp>
        <p:nvGrpSpPr>
          <p:cNvPr id="26" name="Group 3"/>
          <p:cNvGrpSpPr/>
          <p:nvPr/>
        </p:nvGrpSpPr>
        <p:grpSpPr>
          <a:xfrm rot="5400000">
            <a:off x="9844395" y="812083"/>
            <a:ext cx="1312977" cy="17559994"/>
            <a:chOff x="0" y="0"/>
            <a:chExt cx="3130550" cy="41868551"/>
          </a:xfrm>
        </p:grpSpPr>
        <p:sp>
          <p:nvSpPr>
            <p:cNvPr id="27" name="Freeform 4"/>
            <p:cNvSpPr/>
            <p:nvPr/>
          </p:nvSpPr>
          <p:spPr>
            <a:xfrm>
              <a:off x="0" y="0"/>
              <a:ext cx="3130550" cy="41868551"/>
            </a:xfrm>
            <a:custGeom>
              <a:avLst/>
              <a:gdLst/>
              <a:ahLst/>
              <a:cxnLst/>
              <a:rect l="l" t="t" r="r" b="b"/>
              <a:pathLst>
                <a:path w="3130550" h="41868551">
                  <a:moveTo>
                    <a:pt x="0" y="1123950"/>
                  </a:moveTo>
                  <a:lnTo>
                    <a:pt x="0" y="41868551"/>
                  </a:lnTo>
                  <a:lnTo>
                    <a:pt x="3130550" y="4186855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0041D4"/>
            </a:solidFill>
          </p:spPr>
        </p:sp>
      </p:grpSp>
      <p:sp>
        <p:nvSpPr>
          <p:cNvPr id="28" name="TextBox 9"/>
          <p:cNvSpPr txBox="1"/>
          <p:nvPr/>
        </p:nvSpPr>
        <p:spPr>
          <a:xfrm>
            <a:off x="2944560" y="9227242"/>
            <a:ext cx="1529447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Biennial Convention </a:t>
            </a:r>
            <a:r>
              <a:rPr lang="en-US" sz="24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and </a:t>
            </a:r>
            <a:r>
              <a:rPr lang="en-US" sz="32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Oath taking Ceremonies</a:t>
            </a:r>
            <a:endParaRPr lang="en-US" sz="3200" spc="270" dirty="0">
              <a:solidFill>
                <a:schemeClr val="bg1"/>
              </a:solidFill>
              <a:latin typeface="Fira Sans Bold Bold" panose="020B0604020202020204" charset="0"/>
            </a:endParaRPr>
          </a:p>
        </p:txBody>
      </p:sp>
      <p:sp>
        <p:nvSpPr>
          <p:cNvPr id="29" name="TextBox 10"/>
          <p:cNvSpPr txBox="1"/>
          <p:nvPr/>
        </p:nvSpPr>
        <p:spPr>
          <a:xfrm>
            <a:off x="2829787" y="9596618"/>
            <a:ext cx="10820400" cy="485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PH" sz="2400" b="1" i="1" dirty="0" smtClean="0">
                <a:solidFill>
                  <a:srgbClr val="0070C0"/>
                </a:solidFill>
              </a:rPr>
              <a:t> </a:t>
            </a:r>
            <a:r>
              <a:rPr lang="en-PH" sz="2400" b="1" i="1" dirty="0">
                <a:solidFill>
                  <a:srgbClr val="E8639C"/>
                </a:solidFill>
              </a:rPr>
              <a:t>“Forging Local and Global Partnerships towards Sustainable Initiatives” </a:t>
            </a:r>
            <a:endParaRPr lang="en-US" sz="2400" b="1" i="1" spc="89" dirty="0">
              <a:solidFill>
                <a:srgbClr val="E8639C"/>
              </a:solidFill>
              <a:latin typeface="Fira Sans Light Bold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8" y="9075525"/>
            <a:ext cx="1133030" cy="1173044"/>
          </a:xfrm>
          <a:prstGeom prst="rect">
            <a:avLst/>
          </a:prstGeom>
        </p:spPr>
      </p:pic>
      <p:sp>
        <p:nvSpPr>
          <p:cNvPr id="31" name="TextBox 9"/>
          <p:cNvSpPr txBox="1"/>
          <p:nvPr/>
        </p:nvSpPr>
        <p:spPr>
          <a:xfrm>
            <a:off x="1720886" y="8877300"/>
            <a:ext cx="1597701" cy="128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7200" spc="270" dirty="0" smtClean="0">
                <a:solidFill>
                  <a:schemeClr val="bg1"/>
                </a:solidFill>
                <a:latin typeface="Fira Sans Bold Bold"/>
              </a:rPr>
              <a:t>5</a:t>
            </a:r>
            <a:r>
              <a:rPr lang="en-US" sz="5400" spc="270" baseline="30000" dirty="0" smtClean="0">
                <a:solidFill>
                  <a:schemeClr val="bg1"/>
                </a:solidFill>
                <a:latin typeface="Fira Sans Bold Bold"/>
              </a:rPr>
              <a:t>th</a:t>
            </a:r>
            <a:endParaRPr lang="en-US" sz="8800" spc="270" dirty="0">
              <a:solidFill>
                <a:schemeClr val="bg1"/>
              </a:solidFill>
              <a:latin typeface="Fira Sans Bold Bold"/>
            </a:endParaRPr>
          </a:p>
        </p:txBody>
      </p:sp>
      <p:sp>
        <p:nvSpPr>
          <p:cNvPr id="33" name="TextBox 4"/>
          <p:cNvSpPr txBox="1"/>
          <p:nvPr/>
        </p:nvSpPr>
        <p:spPr>
          <a:xfrm>
            <a:off x="8515364" y="2583526"/>
            <a:ext cx="4152862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15" dirty="0" smtClean="0">
                <a:solidFill>
                  <a:srgbClr val="1836B2"/>
                </a:solidFill>
                <a:latin typeface="Fira Sans Medium"/>
              </a:rPr>
              <a:t>NSTP</a:t>
            </a:r>
          </a:p>
          <a:p>
            <a:pPr>
              <a:lnSpc>
                <a:spcPts val="4200"/>
              </a:lnSpc>
            </a:pPr>
            <a:r>
              <a:rPr lang="en-US" sz="3000" spc="15" dirty="0" smtClean="0">
                <a:solidFill>
                  <a:srgbClr val="1836B2"/>
                </a:solidFill>
                <a:latin typeface="Fira Sans Medium"/>
              </a:rPr>
              <a:t>Manual Of Operation</a:t>
            </a:r>
          </a:p>
          <a:p>
            <a:pPr>
              <a:lnSpc>
                <a:spcPts val="4200"/>
              </a:lnSpc>
            </a:pPr>
            <a:r>
              <a:rPr lang="en-US" sz="3000" spc="15" dirty="0" smtClean="0">
                <a:solidFill>
                  <a:srgbClr val="1836B2"/>
                </a:solidFill>
                <a:latin typeface="Fira Sans Medium"/>
              </a:rPr>
              <a:t> </a:t>
            </a:r>
            <a:endParaRPr lang="en-US" sz="3000" spc="15" dirty="0">
              <a:solidFill>
                <a:srgbClr val="1836B2"/>
              </a:solidFill>
              <a:latin typeface="Fira Sans Medium"/>
            </a:endParaRPr>
          </a:p>
        </p:txBody>
      </p:sp>
      <p:sp>
        <p:nvSpPr>
          <p:cNvPr id="34" name="TextBox 4"/>
          <p:cNvSpPr txBox="1"/>
          <p:nvPr/>
        </p:nvSpPr>
        <p:spPr>
          <a:xfrm>
            <a:off x="14032361" y="2583526"/>
            <a:ext cx="4152862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15" dirty="0" smtClean="0">
                <a:solidFill>
                  <a:srgbClr val="1836B2"/>
                </a:solidFill>
                <a:latin typeface="Fira Sans Medium"/>
              </a:rPr>
              <a:t>Mechanism for Strong Decentralized Human Rights Education</a:t>
            </a:r>
            <a:endParaRPr lang="en-US" sz="3000" spc="15" dirty="0">
              <a:solidFill>
                <a:srgbClr val="1836B2"/>
              </a:solidFill>
              <a:latin typeface="Fira Sans Medium"/>
            </a:endParaRPr>
          </a:p>
        </p:txBody>
      </p:sp>
      <p:pic>
        <p:nvPicPr>
          <p:cNvPr id="39" name="Picture 32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7"/>
              </a:ext>
            </a:extLst>
          </a:blip>
          <a:srcRect/>
          <a:stretch>
            <a:fillRect/>
          </a:stretch>
        </p:blipFill>
        <p:spPr>
          <a:xfrm>
            <a:off x="9439675" y="552766"/>
            <a:ext cx="754246" cy="696649"/>
          </a:xfrm>
          <a:prstGeom prst="rect">
            <a:avLst/>
          </a:prstGeom>
        </p:spPr>
      </p:pic>
      <p:pic>
        <p:nvPicPr>
          <p:cNvPr id="40" name="Picture 32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7"/>
              </a:ext>
            </a:extLst>
          </a:blip>
          <a:srcRect/>
          <a:stretch>
            <a:fillRect/>
          </a:stretch>
        </p:blipFill>
        <p:spPr>
          <a:xfrm>
            <a:off x="4824032" y="495300"/>
            <a:ext cx="754246" cy="6966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8"/>
          <a:srcRect l="7834" r="8418" b="18021"/>
          <a:stretch/>
        </p:blipFill>
        <p:spPr>
          <a:xfrm>
            <a:off x="1212234" y="4248397"/>
            <a:ext cx="8084165" cy="4449138"/>
          </a:xfrm>
          <a:prstGeom prst="rect">
            <a:avLst/>
          </a:prstGeom>
          <a:ln w="38100">
            <a:solidFill>
              <a:srgbClr val="0041D4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9"/>
          <a:srcRect l="10762" t="16667" r="7833" b="8333"/>
          <a:stretch/>
        </p:blipFill>
        <p:spPr>
          <a:xfrm>
            <a:off x="9521123" y="4248396"/>
            <a:ext cx="8423369" cy="4363184"/>
          </a:xfrm>
          <a:prstGeom prst="rect">
            <a:avLst/>
          </a:prstGeom>
          <a:ln w="38100">
            <a:solidFill>
              <a:srgbClr val="0041D4"/>
            </a:solidFill>
          </a:ln>
        </p:spPr>
      </p:pic>
    </p:spTree>
    <p:extLst>
      <p:ext uri="{BB962C8B-B14F-4D97-AF65-F5344CB8AC3E}">
        <p14:creationId xmlns:p14="http://schemas.microsoft.com/office/powerpoint/2010/main" val="143527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89981" y="560817"/>
            <a:ext cx="13160686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999"/>
              </a:lnSpc>
            </a:pPr>
            <a:r>
              <a:rPr lang="en-US" sz="7200" dirty="0" smtClean="0">
                <a:solidFill>
                  <a:srgbClr val="1836B2"/>
                </a:solidFill>
                <a:latin typeface="Fira Sans Medium Bold"/>
              </a:rPr>
              <a:t>PAEPI Publications</a:t>
            </a:r>
            <a:endParaRPr lang="en-US" sz="7200" dirty="0">
              <a:solidFill>
                <a:srgbClr val="1836B2"/>
              </a:solidFill>
              <a:latin typeface="Fira Sans Medium Bold"/>
            </a:endParaRPr>
          </a:p>
        </p:txBody>
      </p:sp>
      <p:sp>
        <p:nvSpPr>
          <p:cNvPr id="29" name="TextBox 8"/>
          <p:cNvSpPr txBox="1"/>
          <p:nvPr/>
        </p:nvSpPr>
        <p:spPr>
          <a:xfrm>
            <a:off x="1178670" y="2198338"/>
            <a:ext cx="4777921" cy="503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PAEPI </a:t>
            </a:r>
            <a:r>
              <a:rPr lang="en-PH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Biennial Publications</a:t>
            </a:r>
            <a:endParaRPr lang="en-PH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9"/>
          <p:cNvGrpSpPr/>
          <p:nvPr/>
        </p:nvGrpSpPr>
        <p:grpSpPr>
          <a:xfrm rot="10800000">
            <a:off x="685800" y="2293641"/>
            <a:ext cx="341236" cy="295543"/>
            <a:chOff x="0" y="0"/>
            <a:chExt cx="6202680" cy="5372100"/>
          </a:xfrm>
          <a:solidFill>
            <a:srgbClr val="E8639C"/>
          </a:solidFill>
        </p:grpSpPr>
        <p:sp>
          <p:nvSpPr>
            <p:cNvPr id="31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33" name="TextBox 8"/>
          <p:cNvSpPr txBox="1"/>
          <p:nvPr/>
        </p:nvSpPr>
        <p:spPr>
          <a:xfrm>
            <a:off x="9731686" y="2178449"/>
            <a:ext cx="4777921" cy="5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PAEPI GIS Primer</a:t>
            </a:r>
            <a:endParaRPr lang="en-PH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9"/>
          <p:cNvGrpSpPr/>
          <p:nvPr/>
        </p:nvGrpSpPr>
        <p:grpSpPr>
          <a:xfrm rot="10800000">
            <a:off x="9296400" y="2238147"/>
            <a:ext cx="341236" cy="295543"/>
            <a:chOff x="0" y="0"/>
            <a:chExt cx="6202680" cy="5372100"/>
          </a:xfrm>
          <a:solidFill>
            <a:srgbClr val="E8639C"/>
          </a:solidFill>
        </p:grpSpPr>
        <p:sp>
          <p:nvSpPr>
            <p:cNvPr id="35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59" name="TextBox 8"/>
          <p:cNvSpPr txBox="1"/>
          <p:nvPr/>
        </p:nvSpPr>
        <p:spPr>
          <a:xfrm>
            <a:off x="14097000" y="2171700"/>
            <a:ext cx="2509642" cy="5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PAEPI Journals</a:t>
            </a:r>
            <a:endParaRPr lang="en-PH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0" name="Group 9"/>
          <p:cNvGrpSpPr/>
          <p:nvPr/>
        </p:nvGrpSpPr>
        <p:grpSpPr>
          <a:xfrm rot="10800000">
            <a:off x="13639800" y="2273029"/>
            <a:ext cx="341236" cy="295543"/>
            <a:chOff x="0" y="0"/>
            <a:chExt cx="6202680" cy="5372100"/>
          </a:xfrm>
          <a:solidFill>
            <a:srgbClr val="E8639C"/>
          </a:solidFill>
        </p:grpSpPr>
        <p:sp>
          <p:nvSpPr>
            <p:cNvPr id="61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71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4026"/>
          <a:stretch>
            <a:fillRect/>
          </a:stretch>
        </p:blipFill>
        <p:spPr>
          <a:xfrm>
            <a:off x="0" y="9011792"/>
            <a:ext cx="2299566" cy="1312977"/>
          </a:xfrm>
          <a:prstGeom prst="rect">
            <a:avLst/>
          </a:prstGeom>
        </p:spPr>
      </p:pic>
      <p:grpSp>
        <p:nvGrpSpPr>
          <p:cNvPr id="72" name="Group 3"/>
          <p:cNvGrpSpPr/>
          <p:nvPr/>
        </p:nvGrpSpPr>
        <p:grpSpPr>
          <a:xfrm rot="5400000">
            <a:off x="9844395" y="888283"/>
            <a:ext cx="1312977" cy="17559994"/>
            <a:chOff x="0" y="0"/>
            <a:chExt cx="3130550" cy="41868551"/>
          </a:xfrm>
        </p:grpSpPr>
        <p:sp>
          <p:nvSpPr>
            <p:cNvPr id="73" name="Freeform 4"/>
            <p:cNvSpPr/>
            <p:nvPr/>
          </p:nvSpPr>
          <p:spPr>
            <a:xfrm>
              <a:off x="0" y="0"/>
              <a:ext cx="3130550" cy="41868551"/>
            </a:xfrm>
            <a:custGeom>
              <a:avLst/>
              <a:gdLst/>
              <a:ahLst/>
              <a:cxnLst/>
              <a:rect l="l" t="t" r="r" b="b"/>
              <a:pathLst>
                <a:path w="3130550" h="41868551">
                  <a:moveTo>
                    <a:pt x="0" y="1123950"/>
                  </a:moveTo>
                  <a:lnTo>
                    <a:pt x="0" y="41868551"/>
                  </a:lnTo>
                  <a:lnTo>
                    <a:pt x="3130550" y="4186855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0041D4"/>
            </a:solidFill>
          </p:spPr>
        </p:sp>
      </p:grpSp>
      <p:sp>
        <p:nvSpPr>
          <p:cNvPr id="74" name="TextBox 9"/>
          <p:cNvSpPr txBox="1"/>
          <p:nvPr/>
        </p:nvSpPr>
        <p:spPr>
          <a:xfrm>
            <a:off x="2944560" y="9303442"/>
            <a:ext cx="1529447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Biennial Convention </a:t>
            </a:r>
            <a:r>
              <a:rPr lang="en-US" sz="24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and </a:t>
            </a:r>
            <a:r>
              <a:rPr lang="en-US" sz="32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Oath taking Ceremonies</a:t>
            </a:r>
            <a:endParaRPr lang="en-US" sz="3200" spc="270" dirty="0">
              <a:solidFill>
                <a:schemeClr val="bg1"/>
              </a:solidFill>
              <a:latin typeface="Fira Sans Bold Bold" panose="020B0604020202020204" charset="0"/>
            </a:endParaRPr>
          </a:p>
        </p:txBody>
      </p:sp>
      <p:sp>
        <p:nvSpPr>
          <p:cNvPr id="75" name="TextBox 10"/>
          <p:cNvSpPr txBox="1"/>
          <p:nvPr/>
        </p:nvSpPr>
        <p:spPr>
          <a:xfrm>
            <a:off x="2829787" y="9672818"/>
            <a:ext cx="10820400" cy="485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PH" sz="2400" b="1" i="1" dirty="0" smtClean="0">
                <a:solidFill>
                  <a:srgbClr val="0070C0"/>
                </a:solidFill>
              </a:rPr>
              <a:t> </a:t>
            </a:r>
            <a:r>
              <a:rPr lang="en-PH" sz="2400" b="1" i="1" dirty="0">
                <a:solidFill>
                  <a:srgbClr val="E8639C"/>
                </a:solidFill>
              </a:rPr>
              <a:t>“Forging Local and Global Partnerships towards Sustainable Initiatives” </a:t>
            </a:r>
            <a:endParaRPr lang="en-US" sz="2400" b="1" i="1" spc="89" dirty="0">
              <a:solidFill>
                <a:srgbClr val="E8639C"/>
              </a:solidFill>
              <a:latin typeface="Fira Sans Light Bold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8" y="9151725"/>
            <a:ext cx="1133030" cy="1173044"/>
          </a:xfrm>
          <a:prstGeom prst="rect">
            <a:avLst/>
          </a:prstGeom>
        </p:spPr>
      </p:pic>
      <p:sp>
        <p:nvSpPr>
          <p:cNvPr id="77" name="TextBox 9"/>
          <p:cNvSpPr txBox="1"/>
          <p:nvPr/>
        </p:nvSpPr>
        <p:spPr>
          <a:xfrm>
            <a:off x="1720886" y="8953500"/>
            <a:ext cx="1597701" cy="128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7200" spc="270" dirty="0" smtClean="0">
                <a:solidFill>
                  <a:schemeClr val="bg1"/>
                </a:solidFill>
                <a:latin typeface="Fira Sans Bold Bold"/>
              </a:rPr>
              <a:t>5</a:t>
            </a:r>
            <a:r>
              <a:rPr lang="en-US" sz="5400" spc="270" baseline="30000" dirty="0" smtClean="0">
                <a:solidFill>
                  <a:schemeClr val="bg1"/>
                </a:solidFill>
                <a:latin typeface="Fira Sans Bold Bold"/>
              </a:rPr>
              <a:t>th</a:t>
            </a:r>
            <a:endParaRPr lang="en-US" sz="8800" spc="270" dirty="0">
              <a:solidFill>
                <a:schemeClr val="bg1"/>
              </a:solidFill>
              <a:latin typeface="Fira Sans Bold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15" y="2800473"/>
            <a:ext cx="3797172" cy="5695758"/>
          </a:xfrm>
          <a:prstGeom prst="rect">
            <a:avLst/>
          </a:prstGeom>
          <a:ln w="57150">
            <a:solidFill>
              <a:srgbClr val="0041D4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50000" t="18025" r="27745" b="24897"/>
          <a:stretch/>
        </p:blipFill>
        <p:spPr>
          <a:xfrm>
            <a:off x="5105400" y="2857431"/>
            <a:ext cx="3910466" cy="5638800"/>
          </a:xfrm>
          <a:prstGeom prst="rect">
            <a:avLst/>
          </a:prstGeom>
          <a:ln w="57150">
            <a:solidFill>
              <a:srgbClr val="0041D4"/>
            </a:solidFill>
          </a:ln>
        </p:spPr>
      </p:pic>
      <p:sp>
        <p:nvSpPr>
          <p:cNvPr id="24" name="TextBox 8"/>
          <p:cNvSpPr txBox="1"/>
          <p:nvPr/>
        </p:nvSpPr>
        <p:spPr>
          <a:xfrm>
            <a:off x="5760717" y="2247753"/>
            <a:ext cx="3101521" cy="5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PAEPI Brochure</a:t>
            </a:r>
            <a:endParaRPr lang="en-PH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9"/>
          <p:cNvGrpSpPr/>
          <p:nvPr/>
        </p:nvGrpSpPr>
        <p:grpSpPr>
          <a:xfrm rot="10800000">
            <a:off x="5334000" y="2349082"/>
            <a:ext cx="341236" cy="295543"/>
            <a:chOff x="0" y="0"/>
            <a:chExt cx="6202680" cy="5372100"/>
          </a:xfrm>
          <a:solidFill>
            <a:srgbClr val="E8639C"/>
          </a:solidFill>
        </p:grpSpPr>
        <p:sp>
          <p:nvSpPr>
            <p:cNvPr id="26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33983" t="15942" r="34951" b="6974"/>
          <a:stretch/>
        </p:blipFill>
        <p:spPr>
          <a:xfrm>
            <a:off x="9350686" y="2857431"/>
            <a:ext cx="4009156" cy="5593165"/>
          </a:xfrm>
          <a:prstGeom prst="rect">
            <a:avLst/>
          </a:prstGeom>
          <a:ln w="57150">
            <a:solidFill>
              <a:srgbClr val="0041D4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23060" t="17021" r="23060" b="5319"/>
          <a:stretch/>
        </p:blipFill>
        <p:spPr>
          <a:xfrm>
            <a:off x="13705264" y="2857431"/>
            <a:ext cx="4107215" cy="5562600"/>
          </a:xfrm>
          <a:prstGeom prst="rect">
            <a:avLst/>
          </a:prstGeom>
          <a:ln w="57150">
            <a:solidFill>
              <a:srgbClr val="0041D4"/>
            </a:solidFill>
          </a:ln>
        </p:spPr>
      </p:pic>
    </p:spTree>
    <p:extLst>
      <p:ext uri="{BB962C8B-B14F-4D97-AF65-F5344CB8AC3E}">
        <p14:creationId xmlns:p14="http://schemas.microsoft.com/office/powerpoint/2010/main" val="150283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89981" y="560817"/>
            <a:ext cx="13160686" cy="1302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999"/>
              </a:lnSpc>
            </a:pPr>
            <a:r>
              <a:rPr lang="en-US" sz="7200" dirty="0" smtClean="0">
                <a:solidFill>
                  <a:srgbClr val="1836B2"/>
                </a:solidFill>
                <a:latin typeface="Fira Sans Medium Bold"/>
              </a:rPr>
              <a:t>PAEPI Membership</a:t>
            </a:r>
            <a:endParaRPr lang="en-US" sz="7200" dirty="0">
              <a:solidFill>
                <a:srgbClr val="1836B2"/>
              </a:solidFill>
              <a:latin typeface="Fira Sans Medium Bold"/>
            </a:endParaRPr>
          </a:p>
        </p:txBody>
      </p:sp>
      <p:sp>
        <p:nvSpPr>
          <p:cNvPr id="29" name="TextBox 8"/>
          <p:cNvSpPr txBox="1"/>
          <p:nvPr/>
        </p:nvSpPr>
        <p:spPr>
          <a:xfrm>
            <a:off x="2080079" y="3390900"/>
            <a:ext cx="10340522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Membership </a:t>
            </a: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open to all extension program implementers and institutions/organizations with extension agenda. </a:t>
            </a:r>
          </a:p>
        </p:txBody>
      </p:sp>
      <p:grpSp>
        <p:nvGrpSpPr>
          <p:cNvPr id="30" name="Group 9"/>
          <p:cNvGrpSpPr/>
          <p:nvPr/>
        </p:nvGrpSpPr>
        <p:grpSpPr>
          <a:xfrm rot="10800000">
            <a:off x="1349763" y="2569079"/>
            <a:ext cx="341236" cy="295543"/>
            <a:chOff x="0" y="0"/>
            <a:chExt cx="6202680" cy="5372100"/>
          </a:xfrm>
          <a:solidFill>
            <a:srgbClr val="E8639C"/>
          </a:solidFill>
        </p:grpSpPr>
        <p:sp>
          <p:nvSpPr>
            <p:cNvPr id="31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33" name="TextBox 8"/>
          <p:cNvSpPr txBox="1"/>
          <p:nvPr/>
        </p:nvSpPr>
        <p:spPr>
          <a:xfrm>
            <a:off x="2064590" y="2314993"/>
            <a:ext cx="1226100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Aft>
                <a:spcPts val="0"/>
              </a:spcAft>
            </a:pP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success of </a:t>
            </a: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PAEPI depends  </a:t>
            </a: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the quality of its human </a:t>
            </a: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resources (leadership and membership)</a:t>
            </a:r>
            <a:endParaRPr lang="en-PH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9"/>
          <p:cNvGrpSpPr/>
          <p:nvPr/>
        </p:nvGrpSpPr>
        <p:grpSpPr>
          <a:xfrm rot="10800000">
            <a:off x="1344856" y="4539202"/>
            <a:ext cx="341236" cy="295543"/>
            <a:chOff x="0" y="0"/>
            <a:chExt cx="6202680" cy="5372100"/>
          </a:xfrm>
          <a:solidFill>
            <a:srgbClr val="E8639C"/>
          </a:solidFill>
        </p:grpSpPr>
        <p:sp>
          <p:nvSpPr>
            <p:cNvPr id="35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56" name="TextBox 8"/>
          <p:cNvSpPr txBox="1"/>
          <p:nvPr/>
        </p:nvSpPr>
        <p:spPr>
          <a:xfrm>
            <a:off x="2021058" y="4513106"/>
            <a:ext cx="16512721" cy="526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Initiatives from empowered members are encouraged </a:t>
            </a:r>
            <a:endParaRPr lang="en-PH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7" name="Group 9"/>
          <p:cNvGrpSpPr/>
          <p:nvPr/>
        </p:nvGrpSpPr>
        <p:grpSpPr>
          <a:xfrm rot="10800000">
            <a:off x="1349763" y="3779523"/>
            <a:ext cx="341236" cy="295543"/>
            <a:chOff x="0" y="0"/>
            <a:chExt cx="6202680" cy="5372100"/>
          </a:xfrm>
          <a:solidFill>
            <a:srgbClr val="E8639C"/>
          </a:solidFill>
        </p:grpSpPr>
        <p:sp>
          <p:nvSpPr>
            <p:cNvPr id="58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sp>
        <p:nvSpPr>
          <p:cNvPr id="59" name="TextBox 8"/>
          <p:cNvSpPr txBox="1"/>
          <p:nvPr/>
        </p:nvSpPr>
        <p:spPr>
          <a:xfrm>
            <a:off x="1905000" y="5219038"/>
            <a:ext cx="1529352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7 </a:t>
            </a: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-point strategies for PAEPI membership expansion </a:t>
            </a: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may be adopted </a:t>
            </a:r>
            <a:endParaRPr lang="en-PH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0" name="Group 9"/>
          <p:cNvGrpSpPr/>
          <p:nvPr/>
        </p:nvGrpSpPr>
        <p:grpSpPr>
          <a:xfrm rot="10800000">
            <a:off x="1328716" y="5352302"/>
            <a:ext cx="341236" cy="295543"/>
            <a:chOff x="0" y="0"/>
            <a:chExt cx="6202680" cy="5372100"/>
          </a:xfrm>
          <a:solidFill>
            <a:srgbClr val="E8639C"/>
          </a:solidFill>
        </p:grpSpPr>
        <p:sp>
          <p:nvSpPr>
            <p:cNvPr id="61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  <p:pic>
        <p:nvPicPr>
          <p:cNvPr id="71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4026"/>
          <a:stretch>
            <a:fillRect/>
          </a:stretch>
        </p:blipFill>
        <p:spPr>
          <a:xfrm>
            <a:off x="0" y="9012123"/>
            <a:ext cx="2299566" cy="1312977"/>
          </a:xfrm>
          <a:prstGeom prst="rect">
            <a:avLst/>
          </a:prstGeom>
        </p:spPr>
      </p:pic>
      <p:grpSp>
        <p:nvGrpSpPr>
          <p:cNvPr id="72" name="Group 3"/>
          <p:cNvGrpSpPr/>
          <p:nvPr/>
        </p:nvGrpSpPr>
        <p:grpSpPr>
          <a:xfrm rot="5400000">
            <a:off x="9844395" y="888614"/>
            <a:ext cx="1312977" cy="17559994"/>
            <a:chOff x="0" y="0"/>
            <a:chExt cx="3130550" cy="41868551"/>
          </a:xfrm>
        </p:grpSpPr>
        <p:sp>
          <p:nvSpPr>
            <p:cNvPr id="73" name="Freeform 4"/>
            <p:cNvSpPr/>
            <p:nvPr/>
          </p:nvSpPr>
          <p:spPr>
            <a:xfrm>
              <a:off x="0" y="0"/>
              <a:ext cx="3130550" cy="41868551"/>
            </a:xfrm>
            <a:custGeom>
              <a:avLst/>
              <a:gdLst/>
              <a:ahLst/>
              <a:cxnLst/>
              <a:rect l="l" t="t" r="r" b="b"/>
              <a:pathLst>
                <a:path w="3130550" h="41868551">
                  <a:moveTo>
                    <a:pt x="0" y="1123950"/>
                  </a:moveTo>
                  <a:lnTo>
                    <a:pt x="0" y="41868551"/>
                  </a:lnTo>
                  <a:lnTo>
                    <a:pt x="3130550" y="4186855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0041D4"/>
            </a:solidFill>
          </p:spPr>
        </p:sp>
      </p:grpSp>
      <p:sp>
        <p:nvSpPr>
          <p:cNvPr id="74" name="TextBox 9"/>
          <p:cNvSpPr txBox="1"/>
          <p:nvPr/>
        </p:nvSpPr>
        <p:spPr>
          <a:xfrm>
            <a:off x="2944560" y="9303773"/>
            <a:ext cx="1529447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Biennial Convention </a:t>
            </a:r>
            <a:r>
              <a:rPr lang="en-US" sz="24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and </a:t>
            </a:r>
            <a:r>
              <a:rPr lang="en-US" sz="32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Oath taking Ceremonies</a:t>
            </a:r>
            <a:endParaRPr lang="en-US" sz="3200" spc="270" dirty="0">
              <a:solidFill>
                <a:schemeClr val="bg1"/>
              </a:solidFill>
              <a:latin typeface="Fira Sans Bold Bold" panose="020B0604020202020204" charset="0"/>
            </a:endParaRPr>
          </a:p>
        </p:txBody>
      </p:sp>
      <p:sp>
        <p:nvSpPr>
          <p:cNvPr id="75" name="TextBox 10"/>
          <p:cNvSpPr txBox="1"/>
          <p:nvPr/>
        </p:nvSpPr>
        <p:spPr>
          <a:xfrm>
            <a:off x="2829787" y="9673149"/>
            <a:ext cx="10820400" cy="485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PH" sz="2400" b="1" i="1" dirty="0" smtClean="0">
                <a:solidFill>
                  <a:srgbClr val="0070C0"/>
                </a:solidFill>
              </a:rPr>
              <a:t> </a:t>
            </a:r>
            <a:r>
              <a:rPr lang="en-PH" sz="2400" b="1" i="1" dirty="0">
                <a:solidFill>
                  <a:srgbClr val="E8639C"/>
                </a:solidFill>
              </a:rPr>
              <a:t>“Forging Local and Global Partnerships towards Sustainable Initiatives” </a:t>
            </a:r>
            <a:endParaRPr lang="en-US" sz="2400" b="1" i="1" spc="89" dirty="0">
              <a:solidFill>
                <a:srgbClr val="E8639C"/>
              </a:solidFill>
              <a:latin typeface="Fira Sans Light Bold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8" y="9152056"/>
            <a:ext cx="1133030" cy="1173044"/>
          </a:xfrm>
          <a:prstGeom prst="rect">
            <a:avLst/>
          </a:prstGeom>
        </p:spPr>
      </p:pic>
      <p:sp>
        <p:nvSpPr>
          <p:cNvPr id="77" name="TextBox 9"/>
          <p:cNvSpPr txBox="1"/>
          <p:nvPr/>
        </p:nvSpPr>
        <p:spPr>
          <a:xfrm>
            <a:off x="1720886" y="8953831"/>
            <a:ext cx="1597701" cy="128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7200" spc="270" dirty="0" smtClean="0">
                <a:solidFill>
                  <a:schemeClr val="bg1"/>
                </a:solidFill>
                <a:latin typeface="Fira Sans Bold Bold"/>
              </a:rPr>
              <a:t>5</a:t>
            </a:r>
            <a:r>
              <a:rPr lang="en-US" sz="5400" spc="270" baseline="30000" dirty="0" smtClean="0">
                <a:solidFill>
                  <a:schemeClr val="bg1"/>
                </a:solidFill>
                <a:latin typeface="Fira Sans Bold Bold"/>
              </a:rPr>
              <a:t>th</a:t>
            </a:r>
            <a:endParaRPr lang="en-US" sz="8800" spc="270" dirty="0">
              <a:solidFill>
                <a:schemeClr val="bg1"/>
              </a:solidFill>
              <a:latin typeface="Fira Sans Bold Bold"/>
            </a:endParaRPr>
          </a:p>
        </p:txBody>
      </p:sp>
      <p:sp>
        <p:nvSpPr>
          <p:cNvPr id="23" name="TextBox 8"/>
          <p:cNvSpPr txBox="1"/>
          <p:nvPr/>
        </p:nvSpPr>
        <p:spPr>
          <a:xfrm>
            <a:off x="1950988" y="6003132"/>
            <a:ext cx="1386344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Organize </a:t>
            </a: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chapters </a:t>
            </a:r>
            <a:endParaRPr lang="en-PH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institutional</a:t>
            </a: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en-PH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municipal</a:t>
            </a: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en-PH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provincial</a:t>
            </a:r>
            <a:r>
              <a:rPr lang="en-PH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endParaRPr lang="en-PH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PH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regional </a:t>
            </a:r>
          </a:p>
          <a:p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9"/>
          <p:cNvGrpSpPr/>
          <p:nvPr/>
        </p:nvGrpSpPr>
        <p:grpSpPr>
          <a:xfrm rot="10800000">
            <a:off x="1315823" y="6165402"/>
            <a:ext cx="341236" cy="295543"/>
            <a:chOff x="0" y="0"/>
            <a:chExt cx="6202680" cy="5372100"/>
          </a:xfrm>
          <a:solidFill>
            <a:srgbClr val="E8639C"/>
          </a:solidFill>
        </p:grpSpPr>
        <p:sp>
          <p:nvSpPr>
            <p:cNvPr id="25" name="Freeform 10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grpFill/>
          </p:spPr>
        </p:sp>
      </p:grpSp>
    </p:spTree>
    <p:extLst>
      <p:ext uri="{BB962C8B-B14F-4D97-AF65-F5344CB8AC3E}">
        <p14:creationId xmlns:p14="http://schemas.microsoft.com/office/powerpoint/2010/main" val="97125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  <p:bldP spid="59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70713" y="380625"/>
            <a:ext cx="13554799" cy="1187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7200" spc="-139" dirty="0" smtClean="0">
                <a:solidFill>
                  <a:srgbClr val="1836B2"/>
                </a:solidFill>
                <a:latin typeface="Fira Sans Medium"/>
              </a:rPr>
              <a:t>PAEPI Membership Benefits</a:t>
            </a:r>
            <a:endParaRPr lang="en-US" sz="7200" spc="-139" dirty="0">
              <a:solidFill>
                <a:srgbClr val="1836B2"/>
              </a:solidFill>
              <a:latin typeface="Fira Sans Medium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760255" y="2001463"/>
            <a:ext cx="683064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PH" sz="2400" b="1" dirty="0">
                <a:solidFill>
                  <a:schemeClr val="accent2"/>
                </a:solidFill>
                <a:latin typeface="Fira Sans Light" panose="020B0604020202020204" charset="0"/>
              </a:rPr>
              <a:t>Presentation </a:t>
            </a:r>
            <a:r>
              <a:rPr lang="en-PH" sz="2400" dirty="0">
                <a:solidFill>
                  <a:srgbClr val="1836B2"/>
                </a:solidFill>
                <a:latin typeface="Fira Sans Light" panose="020B0604020202020204" charset="0"/>
              </a:rPr>
              <a:t>of institutional extension programs /practices/initiatives </a:t>
            </a:r>
            <a:endParaRPr lang="en-US" sz="2400" spc="15" dirty="0">
              <a:solidFill>
                <a:srgbClr val="1836B2"/>
              </a:solidFill>
              <a:latin typeface="Fira Sans Light" panose="020B0604020202020204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254765" y="1969895"/>
            <a:ext cx="1233950" cy="1068716"/>
            <a:chOff x="0" y="0"/>
            <a:chExt cx="1645266" cy="1424954"/>
          </a:xfrm>
          <a:solidFill>
            <a:srgbClr val="E8639C"/>
          </a:solidFill>
        </p:grpSpPr>
        <p:grpSp>
          <p:nvGrpSpPr>
            <p:cNvPr id="13" name="Group 13"/>
            <p:cNvGrpSpPr/>
            <p:nvPr/>
          </p:nvGrpSpPr>
          <p:grpSpPr>
            <a:xfrm rot="-10800000">
              <a:off x="0" y="0"/>
              <a:ext cx="1645266" cy="1424954"/>
              <a:chOff x="0" y="0"/>
              <a:chExt cx="6202680" cy="5372100"/>
            </a:xfrm>
            <a:grpFill/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362053" y="234111"/>
              <a:ext cx="921160" cy="89930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-79" dirty="0" smtClean="0">
                  <a:solidFill>
                    <a:srgbClr val="FFFFFF"/>
                  </a:solidFill>
                  <a:latin typeface="Fira Sans Medium"/>
                </a:rPr>
                <a:t>P</a:t>
              </a:r>
              <a:endParaRPr lang="en-US" sz="3999" spc="-79" dirty="0">
                <a:solidFill>
                  <a:srgbClr val="FFFFFF"/>
                </a:solidFill>
                <a:latin typeface="Fira Sans Medium"/>
              </a:endParaRPr>
            </a:p>
          </p:txBody>
        </p:sp>
      </p:grpSp>
      <p:pic>
        <p:nvPicPr>
          <p:cNvPr id="2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4026"/>
          <a:stretch>
            <a:fillRect/>
          </a:stretch>
        </p:blipFill>
        <p:spPr>
          <a:xfrm>
            <a:off x="0" y="9012123"/>
            <a:ext cx="2299566" cy="1312977"/>
          </a:xfrm>
          <a:prstGeom prst="rect">
            <a:avLst/>
          </a:prstGeom>
        </p:spPr>
      </p:pic>
      <p:grpSp>
        <p:nvGrpSpPr>
          <p:cNvPr id="26" name="Group 3"/>
          <p:cNvGrpSpPr/>
          <p:nvPr/>
        </p:nvGrpSpPr>
        <p:grpSpPr>
          <a:xfrm rot="5400000">
            <a:off x="9844395" y="888614"/>
            <a:ext cx="1312977" cy="17559994"/>
            <a:chOff x="0" y="0"/>
            <a:chExt cx="3130550" cy="41868551"/>
          </a:xfrm>
        </p:grpSpPr>
        <p:sp>
          <p:nvSpPr>
            <p:cNvPr id="27" name="Freeform 4"/>
            <p:cNvSpPr/>
            <p:nvPr/>
          </p:nvSpPr>
          <p:spPr>
            <a:xfrm>
              <a:off x="0" y="0"/>
              <a:ext cx="3130550" cy="41868551"/>
            </a:xfrm>
            <a:custGeom>
              <a:avLst/>
              <a:gdLst/>
              <a:ahLst/>
              <a:cxnLst/>
              <a:rect l="l" t="t" r="r" b="b"/>
              <a:pathLst>
                <a:path w="3130550" h="41868551">
                  <a:moveTo>
                    <a:pt x="0" y="1123950"/>
                  </a:moveTo>
                  <a:lnTo>
                    <a:pt x="0" y="41868551"/>
                  </a:lnTo>
                  <a:lnTo>
                    <a:pt x="3130550" y="41868551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0041D4"/>
            </a:solidFill>
          </p:spPr>
        </p:sp>
      </p:grpSp>
      <p:sp>
        <p:nvSpPr>
          <p:cNvPr id="28" name="TextBox 9"/>
          <p:cNvSpPr txBox="1"/>
          <p:nvPr/>
        </p:nvSpPr>
        <p:spPr>
          <a:xfrm>
            <a:off x="2944560" y="9303773"/>
            <a:ext cx="1529447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Biennial Convention </a:t>
            </a:r>
            <a:r>
              <a:rPr lang="en-US" sz="24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and </a:t>
            </a:r>
            <a:r>
              <a:rPr lang="en-US" sz="3200" spc="270" dirty="0" smtClean="0">
                <a:solidFill>
                  <a:schemeClr val="bg1"/>
                </a:solidFill>
                <a:latin typeface="Fira Sans Bold Bold" panose="020B0604020202020204" charset="0"/>
              </a:rPr>
              <a:t>Oath taking Ceremonies</a:t>
            </a:r>
            <a:endParaRPr lang="en-US" sz="3200" spc="270" dirty="0">
              <a:solidFill>
                <a:schemeClr val="bg1"/>
              </a:solidFill>
              <a:latin typeface="Fira Sans Bold Bold" panose="020B0604020202020204" charset="0"/>
            </a:endParaRPr>
          </a:p>
        </p:txBody>
      </p:sp>
      <p:sp>
        <p:nvSpPr>
          <p:cNvPr id="29" name="TextBox 10"/>
          <p:cNvSpPr txBox="1"/>
          <p:nvPr/>
        </p:nvSpPr>
        <p:spPr>
          <a:xfrm>
            <a:off x="2829787" y="9673149"/>
            <a:ext cx="10820400" cy="485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PH" sz="2400" b="1" i="1" dirty="0" smtClean="0">
                <a:solidFill>
                  <a:srgbClr val="0070C0"/>
                </a:solidFill>
              </a:rPr>
              <a:t> </a:t>
            </a:r>
            <a:r>
              <a:rPr lang="en-PH" sz="2400" b="1" i="1" dirty="0">
                <a:solidFill>
                  <a:srgbClr val="E8639C"/>
                </a:solidFill>
              </a:rPr>
              <a:t>“Forging Local and Global Partnerships towards Sustainable Initiatives” </a:t>
            </a:r>
            <a:endParaRPr lang="en-US" sz="2400" b="1" i="1" spc="89" dirty="0">
              <a:solidFill>
                <a:srgbClr val="E8639C"/>
              </a:solidFill>
              <a:latin typeface="Fira Sans Light Bold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8" y="8953500"/>
            <a:ext cx="1133030" cy="1173044"/>
          </a:xfrm>
          <a:prstGeom prst="rect">
            <a:avLst/>
          </a:prstGeom>
        </p:spPr>
      </p:pic>
      <p:sp>
        <p:nvSpPr>
          <p:cNvPr id="31" name="TextBox 9"/>
          <p:cNvSpPr txBox="1"/>
          <p:nvPr/>
        </p:nvSpPr>
        <p:spPr>
          <a:xfrm>
            <a:off x="1720886" y="8953831"/>
            <a:ext cx="1597701" cy="128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800"/>
              </a:lnSpc>
            </a:pPr>
            <a:r>
              <a:rPr lang="en-US" sz="7200" spc="270" dirty="0" smtClean="0">
                <a:solidFill>
                  <a:schemeClr val="bg1"/>
                </a:solidFill>
                <a:latin typeface="Fira Sans Bold Bold"/>
              </a:rPr>
              <a:t>5</a:t>
            </a:r>
            <a:r>
              <a:rPr lang="en-US" sz="5400" spc="270" baseline="30000" dirty="0" smtClean="0">
                <a:solidFill>
                  <a:schemeClr val="bg1"/>
                </a:solidFill>
                <a:latin typeface="Fira Sans Bold Bold"/>
              </a:rPr>
              <a:t>th</a:t>
            </a:r>
            <a:endParaRPr lang="en-US" sz="8800" spc="270" dirty="0">
              <a:solidFill>
                <a:schemeClr val="bg1"/>
              </a:solidFill>
              <a:latin typeface="Fira Sans Bold Bold"/>
            </a:endParaRPr>
          </a:p>
        </p:txBody>
      </p:sp>
      <p:grpSp>
        <p:nvGrpSpPr>
          <p:cNvPr id="32" name="Group 16"/>
          <p:cNvGrpSpPr/>
          <p:nvPr/>
        </p:nvGrpSpPr>
        <p:grpSpPr>
          <a:xfrm>
            <a:off x="1254765" y="3468983"/>
            <a:ext cx="1233950" cy="1068716"/>
            <a:chOff x="0" y="0"/>
            <a:chExt cx="1645266" cy="1424954"/>
          </a:xfrm>
          <a:solidFill>
            <a:srgbClr val="E8639C"/>
          </a:solidFill>
        </p:grpSpPr>
        <p:grpSp>
          <p:nvGrpSpPr>
            <p:cNvPr id="35" name="Group 17"/>
            <p:cNvGrpSpPr/>
            <p:nvPr/>
          </p:nvGrpSpPr>
          <p:grpSpPr>
            <a:xfrm rot="-10800000">
              <a:off x="0" y="0"/>
              <a:ext cx="1645266" cy="1424954"/>
              <a:chOff x="0" y="0"/>
              <a:chExt cx="6202680" cy="5372100"/>
            </a:xfrm>
            <a:grpFill/>
          </p:grpSpPr>
          <p:sp>
            <p:nvSpPr>
              <p:cNvPr id="37" name="Freeform 18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36" name="TextBox 19"/>
            <p:cNvSpPr txBox="1"/>
            <p:nvPr/>
          </p:nvSpPr>
          <p:spPr>
            <a:xfrm>
              <a:off x="362053" y="234111"/>
              <a:ext cx="921160" cy="89930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-79" dirty="0" smtClean="0">
                  <a:solidFill>
                    <a:srgbClr val="FFFFFF"/>
                  </a:solidFill>
                  <a:latin typeface="Fira Sans Medium"/>
                </a:rPr>
                <a:t>A</a:t>
              </a:r>
              <a:endParaRPr lang="en-US" sz="3999" spc="-79" dirty="0">
                <a:solidFill>
                  <a:srgbClr val="FFFFFF"/>
                </a:solidFill>
                <a:latin typeface="Fira Sans Medium"/>
              </a:endParaRPr>
            </a:p>
          </p:txBody>
        </p:sp>
      </p:grpSp>
      <p:grpSp>
        <p:nvGrpSpPr>
          <p:cNvPr id="38" name="Group 16"/>
          <p:cNvGrpSpPr/>
          <p:nvPr/>
        </p:nvGrpSpPr>
        <p:grpSpPr>
          <a:xfrm>
            <a:off x="1254765" y="4864807"/>
            <a:ext cx="1233950" cy="1068716"/>
            <a:chOff x="0" y="0"/>
            <a:chExt cx="1645266" cy="1424954"/>
          </a:xfrm>
          <a:solidFill>
            <a:srgbClr val="E8639C"/>
          </a:solidFill>
        </p:grpSpPr>
        <p:grpSp>
          <p:nvGrpSpPr>
            <p:cNvPr id="39" name="Group 17"/>
            <p:cNvGrpSpPr/>
            <p:nvPr/>
          </p:nvGrpSpPr>
          <p:grpSpPr>
            <a:xfrm rot="-10800000">
              <a:off x="0" y="0"/>
              <a:ext cx="1645266" cy="1424954"/>
              <a:chOff x="0" y="0"/>
              <a:chExt cx="6202680" cy="5372100"/>
            </a:xfrm>
            <a:grpFill/>
          </p:grpSpPr>
          <p:sp>
            <p:nvSpPr>
              <p:cNvPr id="41" name="Freeform 18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40" name="TextBox 19"/>
            <p:cNvSpPr txBox="1"/>
            <p:nvPr/>
          </p:nvSpPr>
          <p:spPr>
            <a:xfrm>
              <a:off x="362053" y="234111"/>
              <a:ext cx="921160" cy="89930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-79" dirty="0" smtClean="0">
                  <a:solidFill>
                    <a:srgbClr val="FFFFFF"/>
                  </a:solidFill>
                  <a:latin typeface="Fira Sans Medium"/>
                </a:rPr>
                <a:t>E</a:t>
              </a:r>
              <a:endParaRPr lang="en-US" sz="3999" spc="-79" dirty="0">
                <a:solidFill>
                  <a:srgbClr val="FFFFFF"/>
                </a:solidFill>
                <a:latin typeface="Fira Sans Medium"/>
              </a:endParaRPr>
            </a:p>
          </p:txBody>
        </p:sp>
      </p:grpSp>
      <p:grpSp>
        <p:nvGrpSpPr>
          <p:cNvPr id="42" name="Group 16"/>
          <p:cNvGrpSpPr/>
          <p:nvPr/>
        </p:nvGrpSpPr>
        <p:grpSpPr>
          <a:xfrm>
            <a:off x="1254765" y="6308675"/>
            <a:ext cx="1233950" cy="1068716"/>
            <a:chOff x="0" y="0"/>
            <a:chExt cx="1645266" cy="1424954"/>
          </a:xfrm>
          <a:solidFill>
            <a:srgbClr val="E8639C"/>
          </a:solidFill>
        </p:grpSpPr>
        <p:grpSp>
          <p:nvGrpSpPr>
            <p:cNvPr id="43" name="Group 17"/>
            <p:cNvGrpSpPr/>
            <p:nvPr/>
          </p:nvGrpSpPr>
          <p:grpSpPr>
            <a:xfrm rot="-10800000">
              <a:off x="0" y="0"/>
              <a:ext cx="1645266" cy="1424954"/>
              <a:chOff x="0" y="0"/>
              <a:chExt cx="6202680" cy="5372100"/>
            </a:xfrm>
            <a:grpFill/>
          </p:grpSpPr>
          <p:sp>
            <p:nvSpPr>
              <p:cNvPr id="45" name="Freeform 18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44" name="TextBox 19"/>
            <p:cNvSpPr txBox="1"/>
            <p:nvPr/>
          </p:nvSpPr>
          <p:spPr>
            <a:xfrm>
              <a:off x="362053" y="234111"/>
              <a:ext cx="921160" cy="89930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-79" dirty="0" smtClean="0">
                  <a:solidFill>
                    <a:srgbClr val="FFFFFF"/>
                  </a:solidFill>
                  <a:latin typeface="Fira Sans Medium"/>
                </a:rPr>
                <a:t>P</a:t>
              </a:r>
              <a:endParaRPr lang="en-US" sz="3999" spc="-79" dirty="0">
                <a:solidFill>
                  <a:srgbClr val="FFFFFF"/>
                </a:solidFill>
                <a:latin typeface="Fira Sans Medium"/>
              </a:endParaRPr>
            </a:p>
          </p:txBody>
        </p:sp>
      </p:grpSp>
      <p:grpSp>
        <p:nvGrpSpPr>
          <p:cNvPr id="46" name="Group 16"/>
          <p:cNvGrpSpPr/>
          <p:nvPr/>
        </p:nvGrpSpPr>
        <p:grpSpPr>
          <a:xfrm>
            <a:off x="1254765" y="7652535"/>
            <a:ext cx="1233950" cy="1068716"/>
            <a:chOff x="0" y="0"/>
            <a:chExt cx="1645266" cy="1424954"/>
          </a:xfrm>
          <a:solidFill>
            <a:srgbClr val="E8639C"/>
          </a:solidFill>
        </p:grpSpPr>
        <p:grpSp>
          <p:nvGrpSpPr>
            <p:cNvPr id="47" name="Group 17"/>
            <p:cNvGrpSpPr/>
            <p:nvPr/>
          </p:nvGrpSpPr>
          <p:grpSpPr>
            <a:xfrm rot="-10800000">
              <a:off x="0" y="0"/>
              <a:ext cx="1645266" cy="1424954"/>
              <a:chOff x="0" y="0"/>
              <a:chExt cx="6202680" cy="5372100"/>
            </a:xfrm>
            <a:grpFill/>
          </p:grpSpPr>
          <p:sp>
            <p:nvSpPr>
              <p:cNvPr id="49" name="Freeform 18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grpFill/>
            </p:spPr>
          </p:sp>
        </p:grpSp>
        <p:sp>
          <p:nvSpPr>
            <p:cNvPr id="48" name="TextBox 19"/>
            <p:cNvSpPr txBox="1"/>
            <p:nvPr/>
          </p:nvSpPr>
          <p:spPr>
            <a:xfrm>
              <a:off x="362053" y="234111"/>
              <a:ext cx="921160" cy="89930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-79" dirty="0" smtClean="0">
                  <a:solidFill>
                    <a:srgbClr val="FFFFFF"/>
                  </a:solidFill>
                  <a:latin typeface="Fira Sans Medium"/>
                </a:rPr>
                <a:t>I</a:t>
              </a:r>
              <a:endParaRPr lang="en-US" sz="3999" spc="-79" dirty="0">
                <a:solidFill>
                  <a:srgbClr val="FFFFFF"/>
                </a:solidFill>
                <a:latin typeface="Fira Sans Medium"/>
              </a:endParaRPr>
            </a:p>
          </p:txBody>
        </p:sp>
      </p:grpSp>
      <p:grpSp>
        <p:nvGrpSpPr>
          <p:cNvPr id="50" name="Group 20"/>
          <p:cNvGrpSpPr/>
          <p:nvPr/>
        </p:nvGrpSpPr>
        <p:grpSpPr>
          <a:xfrm>
            <a:off x="10356791" y="1948360"/>
            <a:ext cx="1233950" cy="1068716"/>
            <a:chOff x="0" y="0"/>
            <a:chExt cx="1645266" cy="1424954"/>
          </a:xfrm>
        </p:grpSpPr>
        <p:grpSp>
          <p:nvGrpSpPr>
            <p:cNvPr id="51" name="Group 21"/>
            <p:cNvGrpSpPr/>
            <p:nvPr/>
          </p:nvGrpSpPr>
          <p:grpSpPr>
            <a:xfrm rot="-10800000">
              <a:off x="0" y="0"/>
              <a:ext cx="1645266" cy="1424954"/>
              <a:chOff x="0" y="0"/>
              <a:chExt cx="6202680" cy="5372100"/>
            </a:xfrm>
          </p:grpSpPr>
          <p:sp>
            <p:nvSpPr>
              <p:cNvPr id="53" name="Freeform 22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A066CB"/>
              </a:solidFill>
            </p:spPr>
          </p:sp>
        </p:grpSp>
        <p:sp>
          <p:nvSpPr>
            <p:cNvPr id="52" name="TextBox 23"/>
            <p:cNvSpPr txBox="1"/>
            <p:nvPr/>
          </p:nvSpPr>
          <p:spPr>
            <a:xfrm>
              <a:off x="362053" y="234111"/>
              <a:ext cx="921160" cy="8993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-79" dirty="0" smtClean="0">
                  <a:solidFill>
                    <a:srgbClr val="FFFFFF"/>
                  </a:solidFill>
                  <a:latin typeface="Fira Sans Medium"/>
                </a:rPr>
                <a:t>R</a:t>
              </a:r>
              <a:endParaRPr lang="en-US" sz="3999" spc="-79" dirty="0">
                <a:solidFill>
                  <a:srgbClr val="FFFFFF"/>
                </a:solidFill>
                <a:latin typeface="Fira Sans Medium"/>
              </a:endParaRPr>
            </a:p>
          </p:txBody>
        </p:sp>
      </p:grpSp>
      <p:grpSp>
        <p:nvGrpSpPr>
          <p:cNvPr id="54" name="Group 20"/>
          <p:cNvGrpSpPr/>
          <p:nvPr/>
        </p:nvGrpSpPr>
        <p:grpSpPr>
          <a:xfrm>
            <a:off x="10356791" y="3722495"/>
            <a:ext cx="1233950" cy="1068716"/>
            <a:chOff x="0" y="-506679"/>
            <a:chExt cx="1645266" cy="1424954"/>
          </a:xfrm>
        </p:grpSpPr>
        <p:grpSp>
          <p:nvGrpSpPr>
            <p:cNvPr id="55" name="Group 21"/>
            <p:cNvGrpSpPr/>
            <p:nvPr/>
          </p:nvGrpSpPr>
          <p:grpSpPr>
            <a:xfrm rot="-10800000">
              <a:off x="0" y="-506679"/>
              <a:ext cx="1645266" cy="1424954"/>
              <a:chOff x="0" y="1910184"/>
              <a:chExt cx="6202680" cy="5372100"/>
            </a:xfrm>
          </p:grpSpPr>
          <p:sp>
            <p:nvSpPr>
              <p:cNvPr id="57" name="Freeform 22"/>
              <p:cNvSpPr/>
              <p:nvPr/>
            </p:nvSpPr>
            <p:spPr>
              <a:xfrm>
                <a:off x="0" y="1910184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A066CB"/>
              </a:solidFill>
            </p:spPr>
          </p:sp>
        </p:grpSp>
        <p:sp>
          <p:nvSpPr>
            <p:cNvPr id="56" name="TextBox 23"/>
            <p:cNvSpPr txBox="1"/>
            <p:nvPr/>
          </p:nvSpPr>
          <p:spPr>
            <a:xfrm>
              <a:off x="362053" y="-302156"/>
              <a:ext cx="921160" cy="8993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-79" dirty="0" smtClean="0">
                  <a:solidFill>
                    <a:srgbClr val="FFFFFF"/>
                  </a:solidFill>
                  <a:latin typeface="Fira Sans Medium"/>
                </a:rPr>
                <a:t>I</a:t>
              </a:r>
              <a:endParaRPr lang="en-US" sz="3999" spc="-79" dirty="0">
                <a:solidFill>
                  <a:srgbClr val="FFFFFF"/>
                </a:solidFill>
                <a:latin typeface="Fira Sans Medium"/>
              </a:endParaRPr>
            </a:p>
          </p:txBody>
        </p:sp>
      </p:grpSp>
      <p:grpSp>
        <p:nvGrpSpPr>
          <p:cNvPr id="58" name="Group 20"/>
          <p:cNvGrpSpPr/>
          <p:nvPr/>
        </p:nvGrpSpPr>
        <p:grpSpPr>
          <a:xfrm>
            <a:off x="10356789" y="5196761"/>
            <a:ext cx="1233950" cy="1068716"/>
            <a:chOff x="0" y="0"/>
            <a:chExt cx="1645266" cy="1424954"/>
          </a:xfrm>
        </p:grpSpPr>
        <p:grpSp>
          <p:nvGrpSpPr>
            <p:cNvPr id="59" name="Group 21"/>
            <p:cNvGrpSpPr/>
            <p:nvPr/>
          </p:nvGrpSpPr>
          <p:grpSpPr>
            <a:xfrm rot="-10800000">
              <a:off x="0" y="0"/>
              <a:ext cx="1645266" cy="1424954"/>
              <a:chOff x="0" y="0"/>
              <a:chExt cx="6202680" cy="5372100"/>
            </a:xfrm>
          </p:grpSpPr>
          <p:sp>
            <p:nvSpPr>
              <p:cNvPr id="61" name="Freeform 22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A066CB"/>
              </a:solidFill>
            </p:spPr>
          </p:sp>
        </p:grpSp>
        <p:sp>
          <p:nvSpPr>
            <p:cNvPr id="60" name="TextBox 23"/>
            <p:cNvSpPr txBox="1"/>
            <p:nvPr/>
          </p:nvSpPr>
          <p:spPr>
            <a:xfrm>
              <a:off x="362053" y="234111"/>
              <a:ext cx="921160" cy="957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-79" dirty="0" smtClean="0">
                  <a:solidFill>
                    <a:srgbClr val="FFFFFF"/>
                  </a:solidFill>
                  <a:latin typeface="Fira Sans Medium"/>
                </a:rPr>
                <a:t>S</a:t>
              </a:r>
              <a:endParaRPr lang="en-US" sz="3999" spc="-79" dirty="0">
                <a:solidFill>
                  <a:srgbClr val="FFFFFF"/>
                </a:solidFill>
                <a:latin typeface="Fira Sans Medium"/>
              </a:endParaRPr>
            </a:p>
          </p:txBody>
        </p:sp>
      </p:grpSp>
      <p:grpSp>
        <p:nvGrpSpPr>
          <p:cNvPr id="62" name="Group 20"/>
          <p:cNvGrpSpPr/>
          <p:nvPr/>
        </p:nvGrpSpPr>
        <p:grpSpPr>
          <a:xfrm>
            <a:off x="10356791" y="7251523"/>
            <a:ext cx="1233950" cy="1068716"/>
            <a:chOff x="0" y="0"/>
            <a:chExt cx="1645266" cy="1424954"/>
          </a:xfrm>
        </p:grpSpPr>
        <p:grpSp>
          <p:nvGrpSpPr>
            <p:cNvPr id="63" name="Group 21"/>
            <p:cNvGrpSpPr/>
            <p:nvPr/>
          </p:nvGrpSpPr>
          <p:grpSpPr>
            <a:xfrm rot="-10800000">
              <a:off x="0" y="0"/>
              <a:ext cx="1645266" cy="1424954"/>
              <a:chOff x="0" y="0"/>
              <a:chExt cx="6202680" cy="5372100"/>
            </a:xfrm>
          </p:grpSpPr>
          <p:sp>
            <p:nvSpPr>
              <p:cNvPr id="65" name="Freeform 22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A066CB"/>
              </a:solidFill>
            </p:spPr>
          </p:sp>
        </p:grpSp>
        <p:sp>
          <p:nvSpPr>
            <p:cNvPr id="64" name="TextBox 23"/>
            <p:cNvSpPr txBox="1"/>
            <p:nvPr/>
          </p:nvSpPr>
          <p:spPr>
            <a:xfrm>
              <a:off x="362053" y="234111"/>
              <a:ext cx="921160" cy="8993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3999" spc="-79" dirty="0" smtClean="0">
                  <a:solidFill>
                    <a:srgbClr val="FFFFFF"/>
                  </a:solidFill>
                  <a:latin typeface="Fira Sans Medium"/>
                </a:rPr>
                <a:t>E</a:t>
              </a:r>
              <a:endParaRPr lang="en-US" sz="3999" spc="-79" dirty="0">
                <a:solidFill>
                  <a:srgbClr val="FFFFFF"/>
                </a:solidFill>
                <a:latin typeface="Fira Sans Medium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760255" y="3530446"/>
            <a:ext cx="66468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2400" b="1" spc="25" dirty="0">
                <a:solidFill>
                  <a:schemeClr val="accent2"/>
                </a:solidFill>
                <a:latin typeface="Fira Sans Light" panose="020B0604020202020204" charset="0"/>
                <a:ea typeface="Calibri" panose="020F0502020204030204" pitchFamily="34" charset="0"/>
              </a:rPr>
              <a:t>Assistance</a:t>
            </a:r>
            <a:r>
              <a:rPr lang="en-PH" sz="2400" spc="25" dirty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 to capability training or other support from PAEPI</a:t>
            </a:r>
            <a:endParaRPr lang="en-PH" sz="2400" dirty="0">
              <a:solidFill>
                <a:srgbClr val="1836B2"/>
              </a:solidFill>
              <a:latin typeface="Fira Sans Light" panose="020B060402020202020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60255" y="4872639"/>
            <a:ext cx="6231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2400" b="1" spc="25" dirty="0">
                <a:solidFill>
                  <a:schemeClr val="accent2"/>
                </a:solidFill>
                <a:latin typeface="Fira Sans Light" panose="020B0604020202020204" charset="0"/>
                <a:ea typeface="Calibri" panose="020F0502020204030204" pitchFamily="34" charset="0"/>
              </a:rPr>
              <a:t>Endorsement</a:t>
            </a:r>
            <a:r>
              <a:rPr lang="en-PH" sz="2400" spc="25" dirty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 as volunteer professionals &amp;</a:t>
            </a:r>
            <a:r>
              <a:rPr lang="en-PH" sz="2400" spc="25" dirty="0" smtClean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 </a:t>
            </a:r>
            <a:r>
              <a:rPr lang="en-PH" sz="2400" spc="25" dirty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exchange </a:t>
            </a:r>
            <a:r>
              <a:rPr lang="en-PH" sz="2400" spc="25" dirty="0" smtClean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experts</a:t>
            </a:r>
            <a:endParaRPr lang="en-PH" sz="2400" dirty="0">
              <a:solidFill>
                <a:srgbClr val="1836B2"/>
              </a:solidFill>
              <a:latin typeface="Fira Sans Light" panose="020B060402020202020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58483" y="6308675"/>
            <a:ext cx="6648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2400" b="1" spc="25" dirty="0">
                <a:solidFill>
                  <a:schemeClr val="accent2"/>
                </a:solidFill>
                <a:latin typeface="Fira Sans Light" panose="020B0604020202020204" charset="0"/>
                <a:ea typeface="Calibri" panose="020F0502020204030204" pitchFamily="34" charset="0"/>
              </a:rPr>
              <a:t>Publication</a:t>
            </a:r>
            <a:r>
              <a:rPr lang="en-PH" sz="2400" spc="25" dirty="0">
                <a:solidFill>
                  <a:schemeClr val="accent2"/>
                </a:solidFill>
                <a:latin typeface="Fira Sans Light" panose="020B0604020202020204" charset="0"/>
                <a:ea typeface="Calibri" panose="020F0502020204030204" pitchFamily="34" charset="0"/>
              </a:rPr>
              <a:t> </a:t>
            </a:r>
            <a:r>
              <a:rPr lang="en-PH" sz="2400" spc="25" dirty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of best practices in PAEPI Extension Services </a:t>
            </a:r>
            <a:r>
              <a:rPr lang="en-PH" sz="2400" spc="25" dirty="0" smtClean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Journals</a:t>
            </a:r>
            <a:r>
              <a:rPr lang="en-PH" sz="2400" spc="25" dirty="0">
                <a:solidFill>
                  <a:srgbClr val="1836B2"/>
                </a:solidFill>
                <a:latin typeface="Fira Sans Light" panose="020B0604020202020204" charset="0"/>
                <a:ea typeface="Calibri" panose="020F0502020204030204" pitchFamily="34" charset="0"/>
              </a:rPr>
              <a:t> </a:t>
            </a:r>
            <a:endParaRPr lang="en-PH" sz="2400" dirty="0">
              <a:solidFill>
                <a:srgbClr val="1836B2"/>
              </a:solidFill>
              <a:latin typeface="Fira Sans Light" panose="020B06040202020202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58483" y="7611657"/>
            <a:ext cx="6648656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PH" sz="2400" b="1" spc="25" dirty="0">
                <a:solidFill>
                  <a:schemeClr val="accent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Inclusion</a:t>
            </a:r>
            <a:r>
              <a:rPr lang="en-PH" sz="2400" b="1" spc="25" dirty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PH" sz="2400" spc="25" dirty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Membership Directory of </a:t>
            </a:r>
            <a:r>
              <a:rPr lang="en-PH" sz="2400" spc="25" dirty="0" smtClean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Experts</a:t>
            </a:r>
            <a:endParaRPr lang="en-PH" sz="2400" dirty="0">
              <a:solidFill>
                <a:srgbClr val="1836B2"/>
              </a:solidFill>
              <a:effectLst/>
              <a:latin typeface="Fira Sans Light" panose="020B060402020202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719584" y="2001463"/>
            <a:ext cx="5958816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PH" sz="2400" b="1" spc="25" dirty="0">
                <a:solidFill>
                  <a:schemeClr val="accent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Recognition </a:t>
            </a:r>
            <a:r>
              <a:rPr lang="en-PH" sz="2400" spc="25" dirty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PH" sz="2400" spc="25" dirty="0" smtClean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PH" sz="2400" spc="25" dirty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national </a:t>
            </a:r>
            <a:r>
              <a:rPr lang="en-PH" sz="2400" spc="25" dirty="0" smtClean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PH" sz="2400" spc="25" dirty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global </a:t>
            </a:r>
            <a:r>
              <a:rPr lang="en-PH" sz="2400" spc="25" dirty="0" smtClean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endParaRPr lang="en-PH" sz="2400" dirty="0">
              <a:solidFill>
                <a:srgbClr val="1836B2"/>
              </a:solidFill>
              <a:effectLst/>
              <a:latin typeface="Fira Sans Light" panose="020B060402020202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813725" y="3491094"/>
            <a:ext cx="6425306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</a:pPr>
            <a:r>
              <a:rPr lang="en-PH" sz="2400" b="1" spc="25" dirty="0">
                <a:solidFill>
                  <a:schemeClr val="accent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Information</a:t>
            </a:r>
            <a:r>
              <a:rPr lang="en-PH" sz="2400" b="1" spc="25" dirty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PH" sz="2400" spc="25" dirty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updates on PAEPI activities and its partners’ </a:t>
            </a:r>
            <a:r>
              <a:rPr lang="en-PH" sz="2400" spc="25" dirty="0" smtClean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activities</a:t>
            </a:r>
            <a:endParaRPr lang="en-PH" sz="2400" dirty="0">
              <a:solidFill>
                <a:srgbClr val="1836B2"/>
              </a:solidFill>
              <a:effectLst/>
              <a:latin typeface="Fira Sans Light" panose="020B060402020202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13725" y="5170295"/>
            <a:ext cx="59539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en-PH" sz="2200" b="1" spc="25" dirty="0" smtClean="0">
                <a:solidFill>
                  <a:schemeClr val="accent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Service </a:t>
            </a:r>
            <a:r>
              <a:rPr lang="en-PH" sz="2200" b="1" spc="25" dirty="0" err="1" smtClean="0">
                <a:solidFill>
                  <a:schemeClr val="accent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Commisionship</a:t>
            </a:r>
            <a:r>
              <a:rPr lang="en-PH" sz="2200" b="1" spc="25" dirty="0" smtClean="0">
                <a:solidFill>
                  <a:schemeClr val="accent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PH" sz="2200" b="1" spc="25" dirty="0" smtClean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PH" sz="2200" spc="25" dirty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a Commission </a:t>
            </a:r>
            <a:r>
              <a:rPr lang="en-PH" sz="2200" spc="25" dirty="0" smtClean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member/officer </a:t>
            </a:r>
            <a:r>
              <a:rPr lang="en-PH" sz="2200" spc="25" dirty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PH" sz="2200" spc="25" dirty="0" smtClean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PN, PCG </a:t>
            </a:r>
            <a:r>
              <a:rPr lang="en-PH" sz="2200" spc="25" dirty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 TAOIC-Interpol with officers </a:t>
            </a:r>
            <a:r>
              <a:rPr lang="en-PH" sz="2200" spc="25" dirty="0" smtClean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rank</a:t>
            </a:r>
            <a:endParaRPr lang="en-PH" sz="2200" dirty="0">
              <a:solidFill>
                <a:srgbClr val="1836B2"/>
              </a:solidFill>
              <a:effectLst/>
              <a:latin typeface="Fira Sans Light" panose="020B060402020202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753254" y="7251523"/>
            <a:ext cx="67633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en-PH" sz="2200" b="1" spc="25" dirty="0" smtClean="0">
                <a:solidFill>
                  <a:schemeClr val="accent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Establishment </a:t>
            </a:r>
            <a:r>
              <a:rPr lang="en-PH" sz="2200" spc="25" dirty="0" smtClean="0">
                <a:solidFill>
                  <a:srgbClr val="1836B2"/>
                </a:solidFill>
                <a:latin typeface="Fira Sans Light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 alliances with other associations in the region and globally</a:t>
            </a:r>
            <a:endParaRPr lang="en-PH" sz="2200" dirty="0">
              <a:solidFill>
                <a:srgbClr val="1836B2"/>
              </a:solidFill>
              <a:effectLst/>
              <a:latin typeface="Fira Sans Light" panose="020B060402020202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322" y="4268648"/>
            <a:ext cx="6401355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3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8627" y="5151718"/>
            <a:ext cx="6110760" cy="5135282"/>
            <a:chOff x="-5454" y="-36750"/>
            <a:chExt cx="4282440" cy="3728661"/>
          </a:xfrm>
        </p:grpSpPr>
        <p:sp>
          <p:nvSpPr>
            <p:cNvPr id="3" name="Freeform 3"/>
            <p:cNvSpPr/>
            <p:nvPr/>
          </p:nvSpPr>
          <p:spPr>
            <a:xfrm>
              <a:off x="-5454" y="-36750"/>
              <a:ext cx="4282440" cy="3728661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27508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303369" y="237818"/>
            <a:ext cx="5865969" cy="5125805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t="-10145" b="-10145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715000" y="6929915"/>
            <a:ext cx="6383016" cy="3361293"/>
            <a:chOff x="-551310" y="-108744"/>
            <a:chExt cx="5585598" cy="3817144"/>
          </a:xfrm>
        </p:grpSpPr>
        <p:sp>
          <p:nvSpPr>
            <p:cNvPr id="7" name="Freeform 7"/>
            <p:cNvSpPr/>
            <p:nvPr/>
          </p:nvSpPr>
          <p:spPr>
            <a:xfrm>
              <a:off x="-551310" y="-108744"/>
              <a:ext cx="5585598" cy="3817144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64DE01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388289" y="5067300"/>
            <a:ext cx="5943600" cy="5139780"/>
            <a:chOff x="0" y="636457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636457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t="-7739" b="-7739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158272" y="20121"/>
            <a:ext cx="7358328" cy="4509817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t="-9778" b="-9778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4534638" y="1257300"/>
            <a:ext cx="8109460" cy="5572796"/>
            <a:chOff x="0" y="0"/>
            <a:chExt cx="6202680" cy="53721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0041D4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6522575" y="7183056"/>
            <a:ext cx="4928200" cy="2639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2400" spc="105" dirty="0" smtClean="0">
                <a:solidFill>
                  <a:srgbClr val="1836B2"/>
                </a:solidFill>
                <a:latin typeface="Fira Sans Medium Bold"/>
              </a:rPr>
              <a:t>For more details </a:t>
            </a:r>
          </a:p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2400" spc="105" dirty="0" smtClean="0">
                <a:solidFill>
                  <a:srgbClr val="1836B2"/>
                </a:solidFill>
                <a:latin typeface="Fira Sans Medium Bold"/>
              </a:rPr>
              <a:t>Visit </a:t>
            </a:r>
          </a:p>
          <a:p>
            <a:pPr lvl="0" algn="ctr">
              <a:lnSpc>
                <a:spcPts val="4200"/>
              </a:lnSpc>
              <a:spcBef>
                <a:spcPct val="0"/>
              </a:spcBef>
            </a:pPr>
            <a:r>
              <a:rPr lang="en-US" sz="2400" spc="105" dirty="0">
                <a:solidFill>
                  <a:srgbClr val="1836B2"/>
                </a:solidFill>
                <a:latin typeface="Fira Sans Medium Bold"/>
              </a:rPr>
              <a:t>https://paepi-global.org/</a:t>
            </a:r>
          </a:p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2400" u="none" spc="105" dirty="0" smtClean="0">
                <a:solidFill>
                  <a:srgbClr val="1836B2"/>
                </a:solidFill>
                <a:latin typeface="Fira Sans Medium Bold"/>
              </a:rPr>
              <a:t>THANK YOU </a:t>
            </a:r>
          </a:p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2400" u="none" spc="105" dirty="0" smtClean="0">
                <a:solidFill>
                  <a:srgbClr val="FFFFFF"/>
                </a:solidFill>
                <a:latin typeface="Fira Sans Medium Bold"/>
              </a:rPr>
              <a:t>FOR YOUR ATTENTION!!!</a:t>
            </a:r>
            <a:endParaRPr lang="en-US" sz="2400" u="none" spc="105" dirty="0">
              <a:solidFill>
                <a:srgbClr val="FFFFFF"/>
              </a:solidFill>
              <a:latin typeface="Fira Sans Medium Bold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4636" y="-136484"/>
            <a:ext cx="7338242" cy="199218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4286" y="1146781"/>
            <a:ext cx="6324600" cy="5672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5745" y="436548"/>
            <a:ext cx="11462608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4800" b="1" spc="105" dirty="0" smtClean="0">
                <a:solidFill>
                  <a:srgbClr val="1836B2"/>
                </a:solidFill>
                <a:latin typeface="Fira Sans Medium Bold"/>
              </a:rPr>
              <a:t>Past and Present PAEPI Presidents</a:t>
            </a:r>
            <a:endParaRPr lang="en-US" sz="4800" b="1" spc="105" dirty="0">
              <a:solidFill>
                <a:srgbClr val="1836B2"/>
              </a:solidFill>
              <a:latin typeface="Fira Sans Medium Bold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38830" y="1195876"/>
            <a:ext cx="2745140" cy="2377168"/>
            <a:chOff x="0" y="0"/>
            <a:chExt cx="4282440" cy="3708400"/>
          </a:xfrm>
          <a:blipFill>
            <a:blip r:embed="rId2"/>
            <a:stretch>
              <a:fillRect/>
            </a:stretch>
          </a:blip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  <a:ln w="101600" cmpd="sng">
              <a:solidFill>
                <a:srgbClr val="0EBDE8"/>
              </a:solidFill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389009" y="1221049"/>
            <a:ext cx="2785720" cy="2326822"/>
            <a:chOff x="0" y="0"/>
            <a:chExt cx="4282440" cy="3708400"/>
          </a:xfrm>
          <a:blipFill>
            <a:blip r:embed="rId3"/>
            <a:stretch>
              <a:fillRect/>
            </a:stretch>
          </a:blip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  <a:ln w="101600">
              <a:solidFill>
                <a:srgbClr val="0EBDE8"/>
              </a:solidFill>
            </a:ln>
          </p:spPr>
        </p:sp>
      </p:grpSp>
      <p:sp>
        <p:nvSpPr>
          <p:cNvPr id="11" name="TextBox 11"/>
          <p:cNvSpPr txBox="1"/>
          <p:nvPr/>
        </p:nvSpPr>
        <p:spPr>
          <a:xfrm>
            <a:off x="761674" y="3718512"/>
            <a:ext cx="4361792" cy="485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400" spc="105" dirty="0" smtClean="0">
                <a:solidFill>
                  <a:srgbClr val="1836B2"/>
                </a:solidFill>
                <a:latin typeface="Fira Sans Medium Bold"/>
              </a:rPr>
              <a:t>Dr. </a:t>
            </a:r>
            <a:r>
              <a:rPr lang="en-US" sz="2400" spc="105" dirty="0" err="1" smtClean="0">
                <a:solidFill>
                  <a:srgbClr val="1836B2"/>
                </a:solidFill>
                <a:latin typeface="Fira Sans Medium Bold"/>
              </a:rPr>
              <a:t>Cristeto</a:t>
            </a:r>
            <a:r>
              <a:rPr lang="en-US" sz="2400" spc="105" dirty="0" smtClean="0">
                <a:solidFill>
                  <a:srgbClr val="1836B2"/>
                </a:solidFill>
                <a:latin typeface="Fira Sans Medium Bold"/>
              </a:rPr>
              <a:t> Bonilla</a:t>
            </a:r>
            <a:endParaRPr lang="en-US" sz="2400" spc="105" dirty="0">
              <a:solidFill>
                <a:srgbClr val="1836B2"/>
              </a:solidFill>
              <a:latin typeface="Fira Sans Medium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96964" y="4237887"/>
            <a:ext cx="318200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15" dirty="0" smtClean="0">
                <a:solidFill>
                  <a:srgbClr val="E8639C"/>
                </a:solidFill>
                <a:latin typeface="Fira Sans Medium"/>
              </a:rPr>
              <a:t>Pioneer President, </a:t>
            </a:r>
          </a:p>
          <a:p>
            <a:pPr algn="ctr"/>
            <a:r>
              <a:rPr lang="en-US" sz="2400" spc="15" dirty="0" smtClean="0">
                <a:solidFill>
                  <a:srgbClr val="E8639C"/>
                </a:solidFill>
                <a:latin typeface="Fira Sans Medium"/>
              </a:rPr>
              <a:t>AY1989-1999</a:t>
            </a:r>
            <a:endParaRPr lang="en-US" sz="2400" spc="15" dirty="0">
              <a:solidFill>
                <a:srgbClr val="E8639C"/>
              </a:solidFill>
              <a:latin typeface="Fira Sans Medium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21554" y="4995785"/>
            <a:ext cx="3846771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spc="10" dirty="0" smtClean="0">
                <a:solidFill>
                  <a:srgbClr val="000000"/>
                </a:solidFill>
                <a:latin typeface="Fira Sans Light"/>
              </a:rPr>
              <a:t>Director TUP, Manila, NCR  </a:t>
            </a:r>
            <a:endParaRPr lang="en-US" sz="2199" spc="10" dirty="0">
              <a:solidFill>
                <a:srgbClr val="000000"/>
              </a:solidFill>
              <a:latin typeface="Fira Sans Ligh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059841" y="3699278"/>
            <a:ext cx="4361792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400" spc="105" dirty="0" smtClean="0">
                <a:solidFill>
                  <a:srgbClr val="1836B2"/>
                </a:solidFill>
                <a:latin typeface="Fira Sans Medium Bold"/>
              </a:rPr>
              <a:t>Atty. Anita Chauhan, PhD</a:t>
            </a:r>
            <a:endParaRPr lang="en-US" sz="2400" spc="105" dirty="0">
              <a:solidFill>
                <a:srgbClr val="1836B2"/>
              </a:solidFill>
              <a:latin typeface="Fira Sans Medium Bold"/>
            </a:endParaRPr>
          </a:p>
        </p:txBody>
      </p:sp>
      <p:sp>
        <p:nvSpPr>
          <p:cNvPr id="61" name="TextBox 12"/>
          <p:cNvSpPr txBox="1"/>
          <p:nvPr/>
        </p:nvSpPr>
        <p:spPr>
          <a:xfrm>
            <a:off x="5257800" y="4218653"/>
            <a:ext cx="399213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15" dirty="0" smtClean="0">
                <a:solidFill>
                  <a:srgbClr val="E8639C"/>
                </a:solidFill>
                <a:latin typeface="Fira Sans Medium"/>
              </a:rPr>
              <a:t>2nd President, </a:t>
            </a:r>
          </a:p>
          <a:p>
            <a:pPr algn="ctr"/>
            <a:r>
              <a:rPr lang="en-US" sz="2400" spc="15" dirty="0" smtClean="0">
                <a:solidFill>
                  <a:srgbClr val="E8639C"/>
                </a:solidFill>
                <a:latin typeface="Fira Sans Medium"/>
              </a:rPr>
              <a:t>AY2000-2002</a:t>
            </a:r>
            <a:endParaRPr lang="en-US" sz="2400" spc="15" dirty="0">
              <a:solidFill>
                <a:srgbClr val="E8639C"/>
              </a:solidFill>
              <a:latin typeface="Fira Sans Medium"/>
            </a:endParaRPr>
          </a:p>
        </p:txBody>
      </p:sp>
      <p:sp>
        <p:nvSpPr>
          <p:cNvPr id="62" name="TextBox 13"/>
          <p:cNvSpPr txBox="1"/>
          <p:nvPr/>
        </p:nvSpPr>
        <p:spPr>
          <a:xfrm>
            <a:off x="5421486" y="4926547"/>
            <a:ext cx="4397529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spc="10" dirty="0" smtClean="0">
                <a:solidFill>
                  <a:srgbClr val="000000"/>
                </a:solidFill>
                <a:latin typeface="Fira Sans Light"/>
              </a:rPr>
              <a:t>VP , NEUST, Region 3</a:t>
            </a:r>
          </a:p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spc="10" dirty="0" smtClean="0">
                <a:solidFill>
                  <a:srgbClr val="000000"/>
                </a:solidFill>
                <a:latin typeface="Fira Sans Light"/>
              </a:rPr>
              <a:t>CHR Director , Region 1 in 2003 </a:t>
            </a:r>
            <a:endParaRPr lang="en-US" sz="2199" spc="10" dirty="0">
              <a:solidFill>
                <a:srgbClr val="000000"/>
              </a:solidFill>
              <a:latin typeface="Fira Sans Light"/>
            </a:endParaRPr>
          </a:p>
        </p:txBody>
      </p:sp>
      <p:sp>
        <p:nvSpPr>
          <p:cNvPr id="63" name="TextBox 15"/>
          <p:cNvSpPr txBox="1"/>
          <p:nvPr/>
        </p:nvSpPr>
        <p:spPr>
          <a:xfrm>
            <a:off x="10121864" y="3673260"/>
            <a:ext cx="4361792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400" spc="105" dirty="0" smtClean="0">
                <a:solidFill>
                  <a:srgbClr val="1836B2"/>
                </a:solidFill>
                <a:latin typeface="Fira Sans Medium Bold"/>
              </a:rPr>
              <a:t>Dr. </a:t>
            </a:r>
            <a:r>
              <a:rPr lang="en-US" sz="2400" spc="105" dirty="0" err="1" smtClean="0">
                <a:solidFill>
                  <a:srgbClr val="1836B2"/>
                </a:solidFill>
                <a:latin typeface="Fira Sans Medium Bold"/>
              </a:rPr>
              <a:t>Aladino</a:t>
            </a:r>
            <a:r>
              <a:rPr lang="en-US" sz="2400" spc="105" dirty="0" smtClean="0">
                <a:solidFill>
                  <a:srgbClr val="1836B2"/>
                </a:solidFill>
                <a:latin typeface="Fira Sans Medium Bold"/>
              </a:rPr>
              <a:t> </a:t>
            </a:r>
            <a:r>
              <a:rPr lang="en-US" sz="2400" spc="105" dirty="0" err="1" smtClean="0">
                <a:solidFill>
                  <a:srgbClr val="1836B2"/>
                </a:solidFill>
                <a:latin typeface="Fira Sans Medium Bold"/>
              </a:rPr>
              <a:t>Lecio</a:t>
            </a:r>
            <a:endParaRPr lang="en-US" sz="2400" spc="105" dirty="0">
              <a:solidFill>
                <a:srgbClr val="1836B2"/>
              </a:solidFill>
              <a:latin typeface="Fira Sans Medium Bold"/>
            </a:endParaRPr>
          </a:p>
        </p:txBody>
      </p:sp>
      <p:sp>
        <p:nvSpPr>
          <p:cNvPr id="64" name="TextBox 12"/>
          <p:cNvSpPr txBox="1"/>
          <p:nvPr/>
        </p:nvSpPr>
        <p:spPr>
          <a:xfrm>
            <a:off x="10240930" y="4196353"/>
            <a:ext cx="372830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15" dirty="0" smtClean="0">
                <a:solidFill>
                  <a:srgbClr val="E8639C"/>
                </a:solidFill>
                <a:latin typeface="Fira Sans Medium"/>
              </a:rPr>
              <a:t>3rd President, </a:t>
            </a:r>
          </a:p>
          <a:p>
            <a:pPr algn="ctr"/>
            <a:r>
              <a:rPr lang="en-US" sz="2400" spc="15" dirty="0" smtClean="0">
                <a:solidFill>
                  <a:srgbClr val="E8639C"/>
                </a:solidFill>
                <a:latin typeface="Fira Sans Medium"/>
              </a:rPr>
              <a:t>AY2003-2004</a:t>
            </a:r>
            <a:endParaRPr lang="en-US" sz="2400" spc="15" dirty="0">
              <a:solidFill>
                <a:srgbClr val="E8639C"/>
              </a:solidFill>
              <a:latin typeface="Fira Sans Medium"/>
            </a:endParaRPr>
          </a:p>
        </p:txBody>
      </p:sp>
      <p:sp>
        <p:nvSpPr>
          <p:cNvPr id="65" name="TextBox 13"/>
          <p:cNvSpPr txBox="1"/>
          <p:nvPr/>
        </p:nvSpPr>
        <p:spPr>
          <a:xfrm>
            <a:off x="10365540" y="4995785"/>
            <a:ext cx="3736633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spc="10" dirty="0" smtClean="0">
                <a:solidFill>
                  <a:srgbClr val="000000"/>
                </a:solidFill>
                <a:latin typeface="Fira Sans Light"/>
              </a:rPr>
              <a:t>VP </a:t>
            </a:r>
            <a:r>
              <a:rPr lang="en-US" sz="2199" spc="10" dirty="0" err="1" smtClean="0">
                <a:solidFill>
                  <a:srgbClr val="000000"/>
                </a:solidFill>
                <a:latin typeface="Fira Sans Light"/>
              </a:rPr>
              <a:t>CapSU</a:t>
            </a:r>
            <a:r>
              <a:rPr lang="en-US" sz="2199" spc="10" dirty="0" smtClean="0">
                <a:solidFill>
                  <a:srgbClr val="000000"/>
                </a:solidFill>
                <a:latin typeface="Fira Sans Light"/>
              </a:rPr>
              <a:t>, Region 6</a:t>
            </a:r>
            <a:endParaRPr lang="en-US" sz="2199" spc="10" dirty="0">
              <a:solidFill>
                <a:srgbClr val="000000"/>
              </a:solidFill>
              <a:latin typeface="Fira Sans Light"/>
            </a:endParaRPr>
          </a:p>
        </p:txBody>
      </p:sp>
      <p:sp>
        <p:nvSpPr>
          <p:cNvPr id="72" name="TextBox 15"/>
          <p:cNvSpPr txBox="1"/>
          <p:nvPr/>
        </p:nvSpPr>
        <p:spPr>
          <a:xfrm>
            <a:off x="14245206" y="3699278"/>
            <a:ext cx="4361792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400" spc="105" dirty="0" smtClean="0">
                <a:solidFill>
                  <a:srgbClr val="1836B2"/>
                </a:solidFill>
                <a:latin typeface="Fira Sans Medium Bold"/>
              </a:rPr>
              <a:t>Dr. </a:t>
            </a:r>
            <a:r>
              <a:rPr lang="en-US" sz="2400" spc="105" dirty="0" err="1" smtClean="0">
                <a:solidFill>
                  <a:srgbClr val="1836B2"/>
                </a:solidFill>
                <a:latin typeface="Fira Sans Medium Bold"/>
              </a:rPr>
              <a:t>Estelita</a:t>
            </a:r>
            <a:r>
              <a:rPr lang="en-US" sz="2400" spc="105" dirty="0" smtClean="0">
                <a:solidFill>
                  <a:srgbClr val="1836B2"/>
                </a:solidFill>
                <a:latin typeface="Fira Sans Medium Bold"/>
              </a:rPr>
              <a:t> </a:t>
            </a:r>
            <a:r>
              <a:rPr lang="en-US" sz="2400" spc="105" dirty="0" err="1" smtClean="0">
                <a:solidFill>
                  <a:srgbClr val="1836B2"/>
                </a:solidFill>
                <a:latin typeface="Fira Sans Medium Bold"/>
              </a:rPr>
              <a:t>Tucay</a:t>
            </a:r>
            <a:endParaRPr lang="en-US" sz="2400" spc="105" dirty="0">
              <a:solidFill>
                <a:srgbClr val="1836B2"/>
              </a:solidFill>
              <a:latin typeface="Fira Sans Medium Bold"/>
            </a:endParaRPr>
          </a:p>
        </p:txBody>
      </p:sp>
      <p:sp>
        <p:nvSpPr>
          <p:cNvPr id="73" name="TextBox 12"/>
          <p:cNvSpPr txBox="1"/>
          <p:nvPr/>
        </p:nvSpPr>
        <p:spPr>
          <a:xfrm>
            <a:off x="14372456" y="4238311"/>
            <a:ext cx="372830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15" dirty="0" smtClean="0">
                <a:solidFill>
                  <a:srgbClr val="E8639C"/>
                </a:solidFill>
                <a:latin typeface="Fira Sans Medium"/>
              </a:rPr>
              <a:t>4th President, </a:t>
            </a:r>
          </a:p>
          <a:p>
            <a:pPr algn="ctr"/>
            <a:r>
              <a:rPr lang="en-US" sz="2400" spc="15" dirty="0" smtClean="0">
                <a:solidFill>
                  <a:srgbClr val="E8639C"/>
                </a:solidFill>
                <a:latin typeface="Fira Sans Medium"/>
              </a:rPr>
              <a:t>AY2004-2008</a:t>
            </a:r>
            <a:endParaRPr lang="en-US" sz="2400" spc="15" dirty="0">
              <a:solidFill>
                <a:srgbClr val="E8639C"/>
              </a:solidFill>
              <a:latin typeface="Fira Sans Medium"/>
            </a:endParaRPr>
          </a:p>
        </p:txBody>
      </p:sp>
      <p:sp>
        <p:nvSpPr>
          <p:cNvPr id="74" name="TextBox 13"/>
          <p:cNvSpPr txBox="1"/>
          <p:nvPr/>
        </p:nvSpPr>
        <p:spPr>
          <a:xfrm>
            <a:off x="14245206" y="4988893"/>
            <a:ext cx="3982809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spc="10" dirty="0" smtClean="0">
                <a:solidFill>
                  <a:srgbClr val="000000"/>
                </a:solidFill>
                <a:latin typeface="Fira Sans Light"/>
              </a:rPr>
              <a:t>Director  NVSU, Region 3</a:t>
            </a:r>
            <a:endParaRPr lang="en-US" sz="2199" spc="10" dirty="0">
              <a:solidFill>
                <a:srgbClr val="000000"/>
              </a:solidFill>
              <a:latin typeface="Fira Sans Light"/>
            </a:endParaRPr>
          </a:p>
        </p:txBody>
      </p:sp>
      <p:grpSp>
        <p:nvGrpSpPr>
          <p:cNvPr id="75" name="Group 4"/>
          <p:cNvGrpSpPr>
            <a:grpSpLocks noChangeAspect="1"/>
          </p:cNvGrpSpPr>
          <p:nvPr/>
        </p:nvGrpSpPr>
        <p:grpSpPr>
          <a:xfrm>
            <a:off x="3552496" y="5960151"/>
            <a:ext cx="2745140" cy="2377168"/>
            <a:chOff x="0" y="0"/>
            <a:chExt cx="4282440" cy="3708400"/>
          </a:xfrm>
          <a:blipFill>
            <a:blip r:embed="rId4"/>
            <a:stretch>
              <a:fillRect/>
            </a:stretch>
          </a:blipFill>
        </p:grpSpPr>
        <p:sp>
          <p:nvSpPr>
            <p:cNvPr id="76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  <a:ln w="101600">
              <a:solidFill>
                <a:srgbClr val="0EBDE8"/>
              </a:solidFill>
            </a:ln>
          </p:spPr>
        </p:sp>
      </p:grpSp>
      <p:grpSp>
        <p:nvGrpSpPr>
          <p:cNvPr id="77" name="Group 6"/>
          <p:cNvGrpSpPr>
            <a:grpSpLocks noChangeAspect="1"/>
          </p:cNvGrpSpPr>
          <p:nvPr/>
        </p:nvGrpSpPr>
        <p:grpSpPr>
          <a:xfrm>
            <a:off x="8024946" y="5843467"/>
            <a:ext cx="2785720" cy="2412308"/>
            <a:chOff x="0" y="0"/>
            <a:chExt cx="4282440" cy="3708400"/>
          </a:xfrm>
          <a:blipFill>
            <a:blip r:embed="rId5"/>
            <a:stretch>
              <a:fillRect/>
            </a:stretch>
          </a:blipFill>
        </p:grpSpPr>
        <p:sp>
          <p:nvSpPr>
            <p:cNvPr id="78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  <a:ln w="101600">
              <a:solidFill>
                <a:srgbClr val="0EBDE8"/>
              </a:solidFill>
            </a:ln>
          </p:spPr>
        </p:sp>
      </p:grpSp>
      <p:sp>
        <p:nvSpPr>
          <p:cNvPr id="79" name="TextBox 11"/>
          <p:cNvSpPr txBox="1"/>
          <p:nvPr/>
        </p:nvSpPr>
        <p:spPr>
          <a:xfrm>
            <a:off x="1813729" y="8450919"/>
            <a:ext cx="5490633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400" spc="105" dirty="0" smtClean="0">
                <a:solidFill>
                  <a:srgbClr val="1836B2"/>
                </a:solidFill>
                <a:latin typeface="Fira Sans Medium Bold"/>
              </a:rPr>
              <a:t>Prof. Angelica M. </a:t>
            </a:r>
            <a:r>
              <a:rPr lang="en-US" sz="2400" spc="105" dirty="0" err="1" smtClean="0">
                <a:solidFill>
                  <a:srgbClr val="1836B2"/>
                </a:solidFill>
                <a:latin typeface="Fira Sans Medium Bold"/>
              </a:rPr>
              <a:t>Baylon,PhD</a:t>
            </a:r>
            <a:endParaRPr lang="en-US" sz="2400" spc="105" dirty="0">
              <a:solidFill>
                <a:srgbClr val="1836B2"/>
              </a:solidFill>
              <a:latin typeface="Fira Sans Medium Bold"/>
            </a:endParaRPr>
          </a:p>
        </p:txBody>
      </p:sp>
      <p:sp>
        <p:nvSpPr>
          <p:cNvPr id="80" name="TextBox 12"/>
          <p:cNvSpPr txBox="1"/>
          <p:nvPr/>
        </p:nvSpPr>
        <p:spPr>
          <a:xfrm>
            <a:off x="1981200" y="8970294"/>
            <a:ext cx="477866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15" dirty="0" smtClean="0">
                <a:solidFill>
                  <a:srgbClr val="E8639C"/>
                </a:solidFill>
                <a:latin typeface="Fira Sans Medium"/>
              </a:rPr>
              <a:t>5</a:t>
            </a:r>
            <a:r>
              <a:rPr lang="en-US" sz="2400" spc="15" baseline="30000" dirty="0" smtClean="0">
                <a:solidFill>
                  <a:srgbClr val="E8639C"/>
                </a:solidFill>
                <a:latin typeface="Fira Sans Medium"/>
              </a:rPr>
              <a:t>th</a:t>
            </a:r>
            <a:r>
              <a:rPr lang="en-US" sz="2400" spc="15" dirty="0" smtClean="0">
                <a:solidFill>
                  <a:srgbClr val="E8639C"/>
                </a:solidFill>
                <a:latin typeface="Fira Sans Medium"/>
              </a:rPr>
              <a:t> President, </a:t>
            </a:r>
          </a:p>
          <a:p>
            <a:pPr algn="ctr"/>
            <a:r>
              <a:rPr lang="en-US" sz="2400" spc="15" dirty="0" smtClean="0">
                <a:solidFill>
                  <a:srgbClr val="E8639C"/>
                </a:solidFill>
                <a:latin typeface="Fira Sans Medium"/>
              </a:rPr>
              <a:t>AY2009-2014</a:t>
            </a:r>
            <a:endParaRPr lang="en-US" sz="2400" spc="15" dirty="0">
              <a:solidFill>
                <a:srgbClr val="E8639C"/>
              </a:solidFill>
              <a:latin typeface="Fira Sans Medium"/>
            </a:endParaRPr>
          </a:p>
        </p:txBody>
      </p:sp>
      <p:sp>
        <p:nvSpPr>
          <p:cNvPr id="81" name="TextBox 13"/>
          <p:cNvSpPr txBox="1"/>
          <p:nvPr/>
        </p:nvSpPr>
        <p:spPr>
          <a:xfrm>
            <a:off x="2286000" y="9751987"/>
            <a:ext cx="4369007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spc="10" dirty="0" smtClean="0">
                <a:solidFill>
                  <a:srgbClr val="000000"/>
                </a:solidFill>
                <a:latin typeface="Fira Sans Light"/>
              </a:rPr>
              <a:t>Director MAAP, Bataan, Region 3</a:t>
            </a:r>
            <a:endParaRPr lang="en-US" sz="2199" spc="10" dirty="0">
              <a:solidFill>
                <a:srgbClr val="000000"/>
              </a:solidFill>
              <a:latin typeface="Fira Sans Light"/>
            </a:endParaRPr>
          </a:p>
        </p:txBody>
      </p:sp>
      <p:sp>
        <p:nvSpPr>
          <p:cNvPr id="82" name="TextBox 15"/>
          <p:cNvSpPr txBox="1"/>
          <p:nvPr/>
        </p:nvSpPr>
        <p:spPr>
          <a:xfrm>
            <a:off x="7240737" y="8431685"/>
            <a:ext cx="500761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400" spc="105" dirty="0" smtClean="0">
                <a:solidFill>
                  <a:srgbClr val="1836B2"/>
                </a:solidFill>
                <a:latin typeface="Fira Sans Medium Bold"/>
              </a:rPr>
              <a:t>Atty. April </a:t>
            </a:r>
            <a:r>
              <a:rPr lang="en-US" sz="2400" spc="105" dirty="0" err="1" smtClean="0">
                <a:solidFill>
                  <a:srgbClr val="1836B2"/>
                </a:solidFill>
                <a:latin typeface="Fira Sans Medium Bold"/>
              </a:rPr>
              <a:t>Amihan</a:t>
            </a:r>
            <a:r>
              <a:rPr lang="en-US" sz="2400" spc="105" dirty="0" smtClean="0">
                <a:solidFill>
                  <a:srgbClr val="1836B2"/>
                </a:solidFill>
                <a:latin typeface="Fira Sans Medium Bold"/>
              </a:rPr>
              <a:t> Alcazar, PhD</a:t>
            </a:r>
            <a:endParaRPr lang="en-US" sz="2400" spc="105" dirty="0">
              <a:solidFill>
                <a:srgbClr val="1836B2"/>
              </a:solidFill>
              <a:latin typeface="Fira Sans Medium Bold"/>
            </a:endParaRPr>
          </a:p>
        </p:txBody>
      </p:sp>
      <p:sp>
        <p:nvSpPr>
          <p:cNvPr id="83" name="TextBox 12"/>
          <p:cNvSpPr txBox="1"/>
          <p:nvPr/>
        </p:nvSpPr>
        <p:spPr>
          <a:xfrm>
            <a:off x="7438696" y="8951060"/>
            <a:ext cx="4809657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15" dirty="0" smtClean="0">
                <a:solidFill>
                  <a:srgbClr val="E8639C"/>
                </a:solidFill>
                <a:latin typeface="Fira Sans Medium"/>
              </a:rPr>
              <a:t>6th President, </a:t>
            </a:r>
          </a:p>
          <a:p>
            <a:pPr algn="ctr"/>
            <a:r>
              <a:rPr lang="en-US" sz="2400" spc="15" dirty="0" smtClean="0">
                <a:solidFill>
                  <a:srgbClr val="E8639C"/>
                </a:solidFill>
                <a:latin typeface="Fira Sans Medium"/>
              </a:rPr>
              <a:t>AY2015-2021</a:t>
            </a:r>
            <a:endParaRPr lang="en-US" sz="2400" spc="15" dirty="0">
              <a:solidFill>
                <a:srgbClr val="E8639C"/>
              </a:solidFill>
              <a:latin typeface="Fira Sans Medium"/>
            </a:endParaRPr>
          </a:p>
        </p:txBody>
      </p:sp>
      <p:sp>
        <p:nvSpPr>
          <p:cNvPr id="84" name="TextBox 13"/>
          <p:cNvSpPr txBox="1"/>
          <p:nvPr/>
        </p:nvSpPr>
        <p:spPr>
          <a:xfrm>
            <a:off x="7752850" y="9728192"/>
            <a:ext cx="4549910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spc="10" dirty="0" smtClean="0">
                <a:solidFill>
                  <a:srgbClr val="000000"/>
                </a:solidFill>
                <a:latin typeface="Fira Sans Light"/>
              </a:rPr>
              <a:t>President, PLP, Pasig, NCR</a:t>
            </a:r>
            <a:endParaRPr lang="en-US" sz="2199" spc="10" dirty="0">
              <a:solidFill>
                <a:srgbClr val="000000"/>
              </a:solidFill>
              <a:latin typeface="Fira Sans Light"/>
            </a:endParaRPr>
          </a:p>
        </p:txBody>
      </p:sp>
      <p:sp>
        <p:nvSpPr>
          <p:cNvPr id="85" name="TextBox 15"/>
          <p:cNvSpPr txBox="1"/>
          <p:nvPr/>
        </p:nvSpPr>
        <p:spPr>
          <a:xfrm>
            <a:off x="11937060" y="8431685"/>
            <a:ext cx="593626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400" spc="105" dirty="0" smtClean="0">
                <a:solidFill>
                  <a:srgbClr val="1836B2"/>
                </a:solidFill>
                <a:latin typeface="Fira Sans Medium Bold"/>
              </a:rPr>
              <a:t>Prof. James Loreto </a:t>
            </a:r>
            <a:r>
              <a:rPr lang="en-US" sz="2400" spc="105" dirty="0" err="1" smtClean="0">
                <a:solidFill>
                  <a:srgbClr val="1836B2"/>
                </a:solidFill>
                <a:latin typeface="Fira Sans Medium Bold"/>
              </a:rPr>
              <a:t>Piscos</a:t>
            </a:r>
            <a:r>
              <a:rPr lang="en-US" sz="2400" spc="105" dirty="0" smtClean="0">
                <a:solidFill>
                  <a:srgbClr val="1836B2"/>
                </a:solidFill>
                <a:latin typeface="Fira Sans Medium Bold"/>
              </a:rPr>
              <a:t>, PhD</a:t>
            </a:r>
            <a:endParaRPr lang="en-US" sz="2400" spc="105" dirty="0">
              <a:solidFill>
                <a:srgbClr val="1836B2"/>
              </a:solidFill>
              <a:latin typeface="Fira Sans Medium Bold"/>
            </a:endParaRPr>
          </a:p>
        </p:txBody>
      </p:sp>
      <p:sp>
        <p:nvSpPr>
          <p:cNvPr id="86" name="TextBox 12"/>
          <p:cNvSpPr txBox="1"/>
          <p:nvPr/>
        </p:nvSpPr>
        <p:spPr>
          <a:xfrm>
            <a:off x="12954000" y="8989528"/>
            <a:ext cx="490921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15" dirty="0" smtClean="0">
                <a:solidFill>
                  <a:srgbClr val="E8639C"/>
                </a:solidFill>
                <a:latin typeface="Fira Sans Medium"/>
              </a:rPr>
              <a:t>7th President, </a:t>
            </a:r>
          </a:p>
          <a:p>
            <a:pPr algn="ctr"/>
            <a:r>
              <a:rPr lang="en-US" sz="2400" spc="15" dirty="0" smtClean="0">
                <a:solidFill>
                  <a:srgbClr val="E8639C"/>
                </a:solidFill>
                <a:latin typeface="Fira Sans Medium"/>
              </a:rPr>
              <a:t>AY2022-2023</a:t>
            </a:r>
            <a:endParaRPr lang="en-US" sz="2400" spc="15" dirty="0">
              <a:solidFill>
                <a:srgbClr val="E8639C"/>
              </a:solidFill>
              <a:latin typeface="Fira Sans Medium"/>
            </a:endParaRPr>
          </a:p>
        </p:txBody>
      </p:sp>
      <p:sp>
        <p:nvSpPr>
          <p:cNvPr id="87" name="TextBox 13"/>
          <p:cNvSpPr txBox="1"/>
          <p:nvPr/>
        </p:nvSpPr>
        <p:spPr>
          <a:xfrm>
            <a:off x="13396836" y="9728192"/>
            <a:ext cx="4476484" cy="372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199" spc="10" dirty="0" smtClean="0">
                <a:solidFill>
                  <a:srgbClr val="000000"/>
                </a:solidFill>
                <a:latin typeface="Fira Sans Light"/>
              </a:rPr>
              <a:t>San Beda University, NCR</a:t>
            </a:r>
            <a:endParaRPr lang="en-US" sz="2199" spc="10" dirty="0">
              <a:solidFill>
                <a:srgbClr val="000000"/>
              </a:solidFill>
              <a:latin typeface="Fira Sans Light"/>
            </a:endParaRPr>
          </a:p>
        </p:txBody>
      </p:sp>
      <p:grpSp>
        <p:nvGrpSpPr>
          <p:cNvPr id="88" name="Group 4"/>
          <p:cNvGrpSpPr>
            <a:grpSpLocks noChangeAspect="1"/>
          </p:cNvGrpSpPr>
          <p:nvPr/>
        </p:nvGrpSpPr>
        <p:grpSpPr>
          <a:xfrm>
            <a:off x="12729603" y="5893980"/>
            <a:ext cx="2745140" cy="2377168"/>
            <a:chOff x="0" y="0"/>
            <a:chExt cx="4282440" cy="3708400"/>
          </a:xfrm>
          <a:blipFill>
            <a:blip r:embed="rId6"/>
            <a:stretch>
              <a:fillRect/>
            </a:stretch>
          </a:blipFill>
        </p:grpSpPr>
        <p:sp>
          <p:nvSpPr>
            <p:cNvPr id="89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  <a:ln w="101600">
              <a:solidFill>
                <a:srgbClr val="0EBDE8"/>
              </a:solidFill>
            </a:ln>
          </p:spPr>
        </p:sp>
      </p:grpSp>
      <p:grpSp>
        <p:nvGrpSpPr>
          <p:cNvPr id="90" name="Group 4"/>
          <p:cNvGrpSpPr>
            <a:grpSpLocks noChangeAspect="1"/>
          </p:cNvGrpSpPr>
          <p:nvPr/>
        </p:nvGrpSpPr>
        <p:grpSpPr>
          <a:xfrm>
            <a:off x="10810666" y="1140784"/>
            <a:ext cx="2745140" cy="2377168"/>
            <a:chOff x="0" y="0"/>
            <a:chExt cx="4282440" cy="3708400"/>
          </a:xfrm>
          <a:blipFill>
            <a:blip r:embed="rId2"/>
            <a:stretch>
              <a:fillRect/>
            </a:stretch>
          </a:blipFill>
        </p:grpSpPr>
        <p:sp>
          <p:nvSpPr>
            <p:cNvPr id="91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  <a:ln w="101600" cmpd="sng">
              <a:solidFill>
                <a:srgbClr val="0EBDE8"/>
              </a:solidFill>
            </a:ln>
          </p:spPr>
        </p:sp>
      </p:grpSp>
      <p:grpSp>
        <p:nvGrpSpPr>
          <p:cNvPr id="92" name="Group 6"/>
          <p:cNvGrpSpPr>
            <a:grpSpLocks noChangeAspect="1"/>
          </p:cNvGrpSpPr>
          <p:nvPr/>
        </p:nvGrpSpPr>
        <p:grpSpPr>
          <a:xfrm>
            <a:off x="15028240" y="1160736"/>
            <a:ext cx="2785720" cy="2412308"/>
            <a:chOff x="0" y="0"/>
            <a:chExt cx="4282440" cy="3708400"/>
          </a:xfrm>
          <a:blipFill>
            <a:blip r:embed="rId3"/>
            <a:stretch>
              <a:fillRect/>
            </a:stretch>
          </a:blipFill>
        </p:grpSpPr>
        <p:sp>
          <p:nvSpPr>
            <p:cNvPr id="93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  <a:ln w="101600">
              <a:solidFill>
                <a:srgbClr val="0EBDE8"/>
              </a:solidFill>
            </a:ln>
          </p:spPr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r="4990" b="7395"/>
          <a:stretch/>
        </p:blipFill>
        <p:spPr>
          <a:xfrm>
            <a:off x="5429469" y="1155383"/>
            <a:ext cx="3091723" cy="2621941"/>
          </a:xfrm>
          <a:prstGeom prst="rect">
            <a:avLst/>
          </a:prstGeom>
        </p:spPr>
      </p:pic>
      <p:pic>
        <p:nvPicPr>
          <p:cNvPr id="40" name="Picture 39"/>
          <p:cNvPicPr/>
          <p:nvPr/>
        </p:nvPicPr>
        <p:blipFill>
          <a:blip r:embed="rId8"/>
          <a:stretch>
            <a:fillRect/>
          </a:stretch>
        </p:blipFill>
        <p:spPr>
          <a:xfrm>
            <a:off x="14970225" y="1071492"/>
            <a:ext cx="3004216" cy="2597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1306" y="1107882"/>
            <a:ext cx="3000188" cy="2497030"/>
          </a:xfrm>
          <a:prstGeom prst="rect">
            <a:avLst/>
          </a:prstGeom>
        </p:spPr>
      </p:pic>
      <p:pic>
        <p:nvPicPr>
          <p:cNvPr id="42" name="Picture 41"/>
          <p:cNvPicPr/>
          <p:nvPr/>
        </p:nvPicPr>
        <p:blipFill>
          <a:blip r:embed="rId10"/>
          <a:stretch>
            <a:fillRect/>
          </a:stretch>
        </p:blipFill>
        <p:spPr>
          <a:xfrm>
            <a:off x="191295" y="3956986"/>
            <a:ext cx="1314450" cy="1293495"/>
          </a:xfrm>
          <a:prstGeom prst="rect">
            <a:avLst/>
          </a:prstGeom>
        </p:spPr>
      </p:pic>
      <p:pic>
        <p:nvPicPr>
          <p:cNvPr id="43" name="Picture 42"/>
          <p:cNvPicPr/>
          <p:nvPr/>
        </p:nvPicPr>
        <p:blipFill>
          <a:blip r:embed="rId11"/>
          <a:stretch>
            <a:fillRect/>
          </a:stretch>
        </p:blipFill>
        <p:spPr>
          <a:xfrm>
            <a:off x="3200400" y="5843467"/>
            <a:ext cx="3276600" cy="26074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4800" y="5798655"/>
            <a:ext cx="3013973" cy="25019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29603" y="5818455"/>
            <a:ext cx="2825543" cy="25939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766656" y="3858609"/>
            <a:ext cx="1217945" cy="12179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0140" y="4169779"/>
            <a:ext cx="1239006" cy="12390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97843" y="9037080"/>
            <a:ext cx="1200908" cy="12009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8582" y="8881439"/>
            <a:ext cx="1074376" cy="11837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199825" y="8929075"/>
            <a:ext cx="1748598" cy="116361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812627" y="4153375"/>
            <a:ext cx="1119757" cy="11701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688777" y="987165"/>
            <a:ext cx="2873637" cy="2618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6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-1"/>
            <a:ext cx="18288000" cy="3197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228600" y="3937210"/>
            <a:ext cx="3352800" cy="2903374"/>
            <a:chOff x="0" y="0"/>
            <a:chExt cx="4282440" cy="3708400"/>
          </a:xfrm>
          <a:blipFill>
            <a:blip r:embed="rId2"/>
            <a:stretch>
              <a:fillRect/>
            </a:stretch>
          </a:blip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10" name="TextBox 10"/>
          <p:cNvSpPr txBox="1"/>
          <p:nvPr/>
        </p:nvSpPr>
        <p:spPr>
          <a:xfrm>
            <a:off x="228600" y="7781136"/>
            <a:ext cx="33528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 CRISTINA DRAGOMIR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7721" y="8730113"/>
            <a:ext cx="4085896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spc="10" dirty="0" smtClean="0">
                <a:solidFill>
                  <a:srgbClr val="FFFFFF"/>
                </a:solidFill>
                <a:latin typeface="Fira Sans Light"/>
              </a:rPr>
              <a:t>Constanta Maritime University, Romania</a:t>
            </a:r>
            <a:endParaRPr lang="en-US" sz="2000" spc="10" dirty="0">
              <a:solidFill>
                <a:srgbClr val="FFFFFF"/>
              </a:solidFill>
              <a:latin typeface="Fira Sans Ligh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96954" y="418662"/>
            <a:ext cx="8699446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 b="1" spc="-139" dirty="0" smtClean="0">
                <a:solidFill>
                  <a:srgbClr val="303BAE"/>
                </a:solidFill>
                <a:latin typeface="Fira Sans Medium"/>
              </a:rPr>
              <a:t>PAEPI GLOBAL </a:t>
            </a:r>
            <a:r>
              <a:rPr lang="en-US" sz="6999" spc="-139" dirty="0" smtClean="0">
                <a:solidFill>
                  <a:srgbClr val="E8639C"/>
                </a:solidFill>
                <a:latin typeface="Fira Sans Medium"/>
              </a:rPr>
              <a:t>Governing Board </a:t>
            </a:r>
            <a:endParaRPr lang="en-US" sz="6999" spc="-139" dirty="0">
              <a:solidFill>
                <a:srgbClr val="E8639C"/>
              </a:solidFill>
              <a:latin typeface="Fira Sans Medium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28600" y="7293934"/>
            <a:ext cx="3322674" cy="505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spc="15" dirty="0" smtClean="0">
                <a:solidFill>
                  <a:srgbClr val="FFC000"/>
                </a:solidFill>
                <a:latin typeface="Fira Sans Light"/>
              </a:rPr>
              <a:t>Chair</a:t>
            </a:r>
            <a:endParaRPr lang="en-US" sz="3000" b="1" spc="15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21" name="AutoShape 21"/>
          <p:cNvSpPr/>
          <p:nvPr/>
        </p:nvSpPr>
        <p:spPr>
          <a:xfrm rot="-10800000">
            <a:off x="636380" y="1679343"/>
            <a:ext cx="3333347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33" name="Group 3"/>
          <p:cNvGrpSpPr>
            <a:grpSpLocks noChangeAspect="1"/>
          </p:cNvGrpSpPr>
          <p:nvPr/>
        </p:nvGrpSpPr>
        <p:grpSpPr>
          <a:xfrm>
            <a:off x="3866584" y="3935873"/>
            <a:ext cx="3352800" cy="2903374"/>
            <a:chOff x="0" y="0"/>
            <a:chExt cx="4282440" cy="3708400"/>
          </a:xfrm>
          <a:blipFill>
            <a:blip r:embed="rId3"/>
            <a:stretch>
              <a:fillRect/>
            </a:stretch>
          </a:blipFill>
        </p:grpSpPr>
        <p:sp>
          <p:nvSpPr>
            <p:cNvPr id="3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5" name="Group 3"/>
          <p:cNvGrpSpPr>
            <a:grpSpLocks noChangeAspect="1"/>
          </p:cNvGrpSpPr>
          <p:nvPr/>
        </p:nvGrpSpPr>
        <p:grpSpPr>
          <a:xfrm>
            <a:off x="7556024" y="3935873"/>
            <a:ext cx="3352800" cy="2903374"/>
            <a:chOff x="0" y="0"/>
            <a:chExt cx="4282440" cy="3708400"/>
          </a:xfrm>
          <a:blipFill>
            <a:blip r:embed="rId4"/>
            <a:stretch>
              <a:fillRect/>
            </a:stretch>
          </a:blipFill>
        </p:grpSpPr>
        <p:sp>
          <p:nvSpPr>
            <p:cNvPr id="36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7" name="Group 3"/>
          <p:cNvGrpSpPr>
            <a:grpSpLocks noChangeAspect="1"/>
          </p:cNvGrpSpPr>
          <p:nvPr/>
        </p:nvGrpSpPr>
        <p:grpSpPr>
          <a:xfrm>
            <a:off x="11245464" y="3985531"/>
            <a:ext cx="3352800" cy="2903374"/>
            <a:chOff x="0" y="0"/>
            <a:chExt cx="4282440" cy="3708400"/>
          </a:xfrm>
          <a:blipFill>
            <a:blip r:embed="rId5"/>
            <a:stretch>
              <a:fillRect/>
            </a:stretch>
          </a:blipFill>
        </p:grpSpPr>
        <p:sp>
          <p:nvSpPr>
            <p:cNvPr id="38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9" name="Group 3"/>
          <p:cNvGrpSpPr>
            <a:grpSpLocks noChangeAspect="1"/>
          </p:cNvGrpSpPr>
          <p:nvPr/>
        </p:nvGrpSpPr>
        <p:grpSpPr>
          <a:xfrm>
            <a:off x="14887517" y="4018233"/>
            <a:ext cx="3352800" cy="2903374"/>
            <a:chOff x="0" y="0"/>
            <a:chExt cx="4282440" cy="3708400"/>
          </a:xfrm>
          <a:blipFill>
            <a:blip r:embed="rId6"/>
            <a:stretch>
              <a:fillRect/>
            </a:stretch>
          </a:blipFill>
        </p:grpSpPr>
        <p:sp>
          <p:nvSpPr>
            <p:cNvPr id="40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42" name="TextBox 10"/>
          <p:cNvSpPr txBox="1"/>
          <p:nvPr/>
        </p:nvSpPr>
        <p:spPr>
          <a:xfrm>
            <a:off x="4077494" y="7781136"/>
            <a:ext cx="318043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RYO TAKAHASHI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43" name="TextBox 11"/>
          <p:cNvSpPr txBox="1"/>
          <p:nvPr/>
        </p:nvSpPr>
        <p:spPr>
          <a:xfrm>
            <a:off x="4052684" y="8722942"/>
            <a:ext cx="3180430" cy="76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spc="10" dirty="0" smtClean="0">
                <a:solidFill>
                  <a:srgbClr val="FFFFFF"/>
                </a:solidFill>
                <a:latin typeface="Fira Sans Light"/>
              </a:rPr>
              <a:t>Sendai University, </a:t>
            </a:r>
          </a:p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spc="10" dirty="0" smtClean="0">
                <a:solidFill>
                  <a:srgbClr val="FFFFFF"/>
                </a:solidFill>
                <a:latin typeface="Fira Sans Light"/>
              </a:rPr>
              <a:t>Japan</a:t>
            </a:r>
            <a:endParaRPr lang="en-US" sz="2000" spc="10" dirty="0">
              <a:solidFill>
                <a:srgbClr val="FFFFFF"/>
              </a:solidFill>
              <a:latin typeface="Fira Sans Light"/>
            </a:endParaRPr>
          </a:p>
        </p:txBody>
      </p:sp>
      <p:sp>
        <p:nvSpPr>
          <p:cNvPr id="44" name="TextBox 20"/>
          <p:cNvSpPr txBox="1"/>
          <p:nvPr/>
        </p:nvSpPr>
        <p:spPr>
          <a:xfrm>
            <a:off x="3911485" y="7242444"/>
            <a:ext cx="3346439" cy="505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spc="15" dirty="0" smtClean="0">
                <a:solidFill>
                  <a:srgbClr val="FFC000"/>
                </a:solidFill>
                <a:latin typeface="Fira Sans Light"/>
              </a:rPr>
              <a:t>Vice Chair</a:t>
            </a:r>
            <a:endParaRPr lang="en-US" sz="3000" b="1" spc="15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45" name="TextBox 10"/>
          <p:cNvSpPr txBox="1"/>
          <p:nvPr/>
        </p:nvSpPr>
        <p:spPr>
          <a:xfrm>
            <a:off x="7725902" y="7781136"/>
            <a:ext cx="318043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TATIK </a:t>
            </a:r>
          </a:p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SURYANI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46" name="TextBox 11"/>
          <p:cNvSpPr txBox="1"/>
          <p:nvPr/>
        </p:nvSpPr>
        <p:spPr>
          <a:xfrm>
            <a:off x="7701092" y="8722942"/>
            <a:ext cx="3180430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spc="10" dirty="0" smtClean="0">
                <a:solidFill>
                  <a:srgbClr val="FFFFFF"/>
                </a:solidFill>
                <a:latin typeface="Fira Sans Light"/>
              </a:rPr>
              <a:t>UHW (formerly STIE </a:t>
            </a:r>
            <a:r>
              <a:rPr lang="en-US" sz="2000" spc="10" dirty="0" err="1" smtClean="0">
                <a:solidFill>
                  <a:srgbClr val="FFFFFF"/>
                </a:solidFill>
                <a:latin typeface="Fira Sans Light"/>
              </a:rPr>
              <a:t>Perbanas</a:t>
            </a:r>
            <a:r>
              <a:rPr lang="en-US" sz="2000" spc="10" dirty="0" smtClean="0">
                <a:solidFill>
                  <a:srgbClr val="FFFFFF"/>
                </a:solidFill>
                <a:latin typeface="Fira Sans Light"/>
              </a:rPr>
              <a:t>), Indonesia</a:t>
            </a:r>
            <a:endParaRPr lang="en-US" sz="2000" spc="10" dirty="0">
              <a:solidFill>
                <a:srgbClr val="FFFFFF"/>
              </a:solidFill>
              <a:latin typeface="Fira Sans Light"/>
            </a:endParaRPr>
          </a:p>
        </p:txBody>
      </p:sp>
      <p:sp>
        <p:nvSpPr>
          <p:cNvPr id="47" name="TextBox 20"/>
          <p:cNvSpPr txBox="1"/>
          <p:nvPr/>
        </p:nvSpPr>
        <p:spPr>
          <a:xfrm>
            <a:off x="7618135" y="7242444"/>
            <a:ext cx="3263387" cy="505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spc="15" dirty="0" smtClean="0">
                <a:solidFill>
                  <a:srgbClr val="FFC000"/>
                </a:solidFill>
                <a:latin typeface="Fira Sans Light"/>
              </a:rPr>
              <a:t>Secretary</a:t>
            </a:r>
            <a:endParaRPr lang="en-US" sz="3000" b="1" spc="15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48" name="TextBox 10"/>
          <p:cNvSpPr txBox="1"/>
          <p:nvPr/>
        </p:nvSpPr>
        <p:spPr>
          <a:xfrm>
            <a:off x="11442644" y="7781136"/>
            <a:ext cx="318043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DIR. WARREN NEVAD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49" name="TextBox 11"/>
          <p:cNvSpPr txBox="1"/>
          <p:nvPr/>
        </p:nvSpPr>
        <p:spPr>
          <a:xfrm>
            <a:off x="11417834" y="8722942"/>
            <a:ext cx="3180430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spc="10" dirty="0" smtClean="0">
                <a:solidFill>
                  <a:srgbClr val="FFFFFF"/>
                </a:solidFill>
                <a:latin typeface="Fira Sans Light"/>
              </a:rPr>
              <a:t>UT &amp; TREEDC, USA</a:t>
            </a:r>
            <a:endParaRPr lang="en-US" sz="2000" spc="10" dirty="0">
              <a:solidFill>
                <a:srgbClr val="FFFFFF"/>
              </a:solidFill>
              <a:latin typeface="Fira Sans Light"/>
            </a:endParaRPr>
          </a:p>
        </p:txBody>
      </p:sp>
      <p:sp>
        <p:nvSpPr>
          <p:cNvPr id="50" name="TextBox 20"/>
          <p:cNvSpPr txBox="1"/>
          <p:nvPr/>
        </p:nvSpPr>
        <p:spPr>
          <a:xfrm>
            <a:off x="11334877" y="7242444"/>
            <a:ext cx="3263387" cy="505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 spc="15" dirty="0" smtClean="0">
                <a:solidFill>
                  <a:srgbClr val="FFC000"/>
                </a:solidFill>
                <a:latin typeface="Fira Sans Light"/>
              </a:rPr>
              <a:t>PRO</a:t>
            </a:r>
            <a:endParaRPr lang="en-US" sz="3000" b="1" spc="15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51" name="TextBox 10"/>
          <p:cNvSpPr txBox="1"/>
          <p:nvPr/>
        </p:nvSpPr>
        <p:spPr>
          <a:xfrm>
            <a:off x="14998512" y="7781136"/>
            <a:ext cx="318043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 JAMES LORETO PISCOS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52" name="TextBox 11"/>
          <p:cNvSpPr txBox="1"/>
          <p:nvPr/>
        </p:nvSpPr>
        <p:spPr>
          <a:xfrm>
            <a:off x="14973702" y="8722942"/>
            <a:ext cx="3180430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spc="10" dirty="0" smtClean="0">
                <a:solidFill>
                  <a:srgbClr val="FFFFFF"/>
                </a:solidFill>
                <a:latin typeface="Fira Sans Light"/>
              </a:rPr>
              <a:t>San Beda University, Philippines</a:t>
            </a:r>
            <a:endParaRPr lang="en-US" sz="2000" spc="10" dirty="0">
              <a:solidFill>
                <a:srgbClr val="FFFFFF"/>
              </a:solidFill>
              <a:latin typeface="Fira Sans Light"/>
            </a:endParaRPr>
          </a:p>
        </p:txBody>
      </p:sp>
      <p:sp>
        <p:nvSpPr>
          <p:cNvPr id="53" name="TextBox 20"/>
          <p:cNvSpPr txBox="1"/>
          <p:nvPr/>
        </p:nvSpPr>
        <p:spPr>
          <a:xfrm>
            <a:off x="14666728" y="7083610"/>
            <a:ext cx="355586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b="1" spc="15" dirty="0" smtClean="0">
                <a:solidFill>
                  <a:srgbClr val="FFC000"/>
                </a:solidFill>
                <a:latin typeface="Fira Sans Light"/>
              </a:rPr>
              <a:t>Exec. </a:t>
            </a:r>
            <a:r>
              <a:rPr lang="en-US" sz="2400" b="1" spc="15" dirty="0" err="1" smtClean="0">
                <a:solidFill>
                  <a:srgbClr val="FFC000"/>
                </a:solidFill>
                <a:latin typeface="Fira Sans Light"/>
              </a:rPr>
              <a:t>Dir</a:t>
            </a:r>
            <a:r>
              <a:rPr lang="en-US" sz="2400" b="1" spc="15" dirty="0" smtClean="0">
                <a:solidFill>
                  <a:srgbClr val="FFC000"/>
                </a:solidFill>
                <a:latin typeface="Fira Sans Light"/>
              </a:rPr>
              <a:t>/Treasurer</a:t>
            </a:r>
          </a:p>
          <a:p>
            <a:pPr algn="ctr"/>
            <a:endParaRPr lang="en-US" sz="2400" b="1" spc="15" dirty="0">
              <a:solidFill>
                <a:srgbClr val="FFC000"/>
              </a:solidFill>
              <a:latin typeface="Fira Sans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6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-1"/>
            <a:ext cx="18288000" cy="2324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90149" y="2371261"/>
            <a:ext cx="3352800" cy="2903374"/>
            <a:chOff x="0" y="0"/>
            <a:chExt cx="4282440" cy="37084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10" name="TextBox 10"/>
          <p:cNvSpPr txBox="1"/>
          <p:nvPr/>
        </p:nvSpPr>
        <p:spPr>
          <a:xfrm>
            <a:off x="244258" y="5281380"/>
            <a:ext cx="4628237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SAMRAT GHOSH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95075" y="5626918"/>
            <a:ext cx="3962400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University of Tasmania, Australia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69705" y="309453"/>
            <a:ext cx="14643046" cy="2000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b="1" spc="-139" dirty="0" smtClean="0">
                <a:solidFill>
                  <a:srgbClr val="303BAE"/>
                </a:solidFill>
                <a:latin typeface="Fira Sans Medium"/>
              </a:rPr>
              <a:t>PAEPI GLOBAL BOARD OF DIRECTORS </a:t>
            </a:r>
          </a:p>
          <a:p>
            <a:pPr>
              <a:spcBef>
                <a:spcPct val="0"/>
              </a:spcBef>
            </a:pPr>
            <a:r>
              <a:rPr lang="en-US" sz="6999" spc="-139" dirty="0" smtClean="0">
                <a:solidFill>
                  <a:srgbClr val="E8639C"/>
                </a:solidFill>
                <a:latin typeface="Fira Sans Medium"/>
              </a:rPr>
              <a:t>Asia Pacific and Oceania</a:t>
            </a:r>
            <a:endParaRPr lang="en-US" sz="6999" spc="-139" dirty="0">
              <a:solidFill>
                <a:srgbClr val="E8639C"/>
              </a:solidFill>
              <a:latin typeface="Fira Sans Medium"/>
            </a:endParaRPr>
          </a:p>
        </p:txBody>
      </p:sp>
      <p:sp>
        <p:nvSpPr>
          <p:cNvPr id="21" name="AutoShape 21"/>
          <p:cNvSpPr/>
          <p:nvPr/>
        </p:nvSpPr>
        <p:spPr>
          <a:xfrm rot="-10800000">
            <a:off x="609602" y="1290929"/>
            <a:ext cx="3333347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33" name="Group 3"/>
          <p:cNvGrpSpPr>
            <a:grpSpLocks noChangeAspect="1"/>
          </p:cNvGrpSpPr>
          <p:nvPr/>
        </p:nvGrpSpPr>
        <p:grpSpPr>
          <a:xfrm>
            <a:off x="5029200" y="2385780"/>
            <a:ext cx="3352800" cy="2903374"/>
            <a:chOff x="0" y="0"/>
            <a:chExt cx="4282440" cy="3708400"/>
          </a:xfrm>
          <a:blipFill>
            <a:blip r:embed="rId3"/>
            <a:stretch>
              <a:fillRect/>
            </a:stretch>
          </a:blipFill>
        </p:grpSpPr>
        <p:sp>
          <p:nvSpPr>
            <p:cNvPr id="3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5" name="Group 3"/>
          <p:cNvGrpSpPr>
            <a:grpSpLocks noChangeAspect="1"/>
          </p:cNvGrpSpPr>
          <p:nvPr/>
        </p:nvGrpSpPr>
        <p:grpSpPr>
          <a:xfrm>
            <a:off x="9296400" y="2355025"/>
            <a:ext cx="3352800" cy="2903374"/>
            <a:chOff x="0" y="0"/>
            <a:chExt cx="4282440" cy="3708400"/>
          </a:xfrm>
          <a:blipFill>
            <a:blip r:embed="rId4"/>
            <a:stretch>
              <a:fillRect/>
            </a:stretch>
          </a:blipFill>
        </p:grpSpPr>
        <p:sp>
          <p:nvSpPr>
            <p:cNvPr id="36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7" name="Group 3"/>
          <p:cNvGrpSpPr>
            <a:grpSpLocks noChangeAspect="1"/>
          </p:cNvGrpSpPr>
          <p:nvPr/>
        </p:nvGrpSpPr>
        <p:grpSpPr>
          <a:xfrm>
            <a:off x="2760182" y="6187962"/>
            <a:ext cx="3352800" cy="2903374"/>
            <a:chOff x="0" y="0"/>
            <a:chExt cx="4282440" cy="3708400"/>
          </a:xfrm>
          <a:blipFill>
            <a:blip r:embed="rId5"/>
            <a:stretch>
              <a:fillRect/>
            </a:stretch>
          </a:blipFill>
        </p:grpSpPr>
        <p:sp>
          <p:nvSpPr>
            <p:cNvPr id="38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63" name="Group 3"/>
          <p:cNvGrpSpPr>
            <a:grpSpLocks noChangeAspect="1"/>
          </p:cNvGrpSpPr>
          <p:nvPr/>
        </p:nvGrpSpPr>
        <p:grpSpPr>
          <a:xfrm>
            <a:off x="13868400" y="2385780"/>
            <a:ext cx="3352800" cy="2903374"/>
            <a:chOff x="0" y="0"/>
            <a:chExt cx="4282440" cy="3708400"/>
          </a:xfrm>
          <a:blipFill>
            <a:blip r:embed="rId6"/>
            <a:stretch>
              <a:fillRect/>
            </a:stretch>
          </a:blipFill>
        </p:grpSpPr>
        <p:sp>
          <p:nvSpPr>
            <p:cNvPr id="6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65" name="Group 3"/>
          <p:cNvGrpSpPr>
            <a:grpSpLocks noChangeAspect="1"/>
          </p:cNvGrpSpPr>
          <p:nvPr/>
        </p:nvGrpSpPr>
        <p:grpSpPr>
          <a:xfrm>
            <a:off x="11959643" y="6164143"/>
            <a:ext cx="3352800" cy="2903374"/>
            <a:chOff x="0" y="0"/>
            <a:chExt cx="4282440" cy="3708400"/>
          </a:xfrm>
          <a:blipFill>
            <a:blip r:embed="rId7"/>
            <a:stretch>
              <a:fillRect/>
            </a:stretch>
          </a:blipFill>
        </p:grpSpPr>
        <p:sp>
          <p:nvSpPr>
            <p:cNvPr id="66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73" name="TextBox 10"/>
          <p:cNvSpPr txBox="1"/>
          <p:nvPr/>
        </p:nvSpPr>
        <p:spPr>
          <a:xfrm>
            <a:off x="4902124" y="5308042"/>
            <a:ext cx="3900703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K. KARTHIK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74" name="TextBox 11"/>
          <p:cNvSpPr txBox="1"/>
          <p:nvPr/>
        </p:nvSpPr>
        <p:spPr>
          <a:xfrm>
            <a:off x="4352051" y="5612781"/>
            <a:ext cx="4816460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AMET University, </a:t>
            </a:r>
            <a:r>
              <a:rPr lang="en-US" sz="2000" b="1" spc="10" dirty="0" err="1" smtClean="0">
                <a:solidFill>
                  <a:srgbClr val="FFC000"/>
                </a:solidFill>
                <a:latin typeface="Fira Sans Light"/>
              </a:rPr>
              <a:t>Chenai</a:t>
            </a: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, India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75" name="TextBox 10"/>
          <p:cNvSpPr txBox="1"/>
          <p:nvPr/>
        </p:nvSpPr>
        <p:spPr>
          <a:xfrm>
            <a:off x="8933013" y="5288333"/>
            <a:ext cx="426024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 DR. SANDA NAING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76" name="TextBox 11"/>
          <p:cNvSpPr txBox="1"/>
          <p:nvPr/>
        </p:nvSpPr>
        <p:spPr>
          <a:xfrm>
            <a:off x="8904470" y="5582186"/>
            <a:ext cx="4790594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Myanmar Maritime University, Myanmar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77" name="TextBox 10"/>
          <p:cNvSpPr txBox="1"/>
          <p:nvPr/>
        </p:nvSpPr>
        <p:spPr>
          <a:xfrm>
            <a:off x="1466671" y="9065679"/>
            <a:ext cx="5581607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 DR. REDZUAN ZOOLFAKAR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78" name="TextBox 11"/>
          <p:cNvSpPr txBox="1"/>
          <p:nvPr/>
        </p:nvSpPr>
        <p:spPr>
          <a:xfrm>
            <a:off x="1524000" y="9401770"/>
            <a:ext cx="512623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b="1" spc="10" dirty="0" err="1" smtClean="0">
                <a:solidFill>
                  <a:srgbClr val="FFC000"/>
                </a:solidFill>
                <a:latin typeface="Fira Sans Light"/>
              </a:rPr>
              <a:t>UniKL</a:t>
            </a:r>
            <a:r>
              <a:rPr lang="en-US" b="1" spc="10" dirty="0" smtClean="0">
                <a:solidFill>
                  <a:srgbClr val="FFC000"/>
                </a:solidFill>
                <a:latin typeface="Fira Sans Light"/>
              </a:rPr>
              <a:t> Marine Institute of Marine Engineering Technology, Malaysia</a:t>
            </a:r>
            <a:endParaRPr lang="en-US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79" name="TextBox 10"/>
          <p:cNvSpPr txBox="1"/>
          <p:nvPr/>
        </p:nvSpPr>
        <p:spPr>
          <a:xfrm>
            <a:off x="13344291" y="5281380"/>
            <a:ext cx="523826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PROF. OLGA O. TISHCHENKO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80" name="TextBox 11"/>
          <p:cNvSpPr txBox="1"/>
          <p:nvPr/>
        </p:nvSpPr>
        <p:spPr>
          <a:xfrm>
            <a:off x="13530424" y="5586180"/>
            <a:ext cx="4717059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Far Eastern State Technical Fisheries University, Russia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81" name="TextBox 10"/>
          <p:cNvSpPr txBox="1"/>
          <p:nvPr/>
        </p:nvSpPr>
        <p:spPr>
          <a:xfrm>
            <a:off x="11763957" y="9088267"/>
            <a:ext cx="4631757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RAMHARI LAMICHHANE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82" name="TextBox 11"/>
          <p:cNvSpPr txBox="1"/>
          <p:nvPr/>
        </p:nvSpPr>
        <p:spPr>
          <a:xfrm>
            <a:off x="11310918" y="9401770"/>
            <a:ext cx="693656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Asia Pacific Accreditation &amp; Certification Commission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Nepal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grpSp>
        <p:nvGrpSpPr>
          <p:cNvPr id="85" name="Group 3"/>
          <p:cNvGrpSpPr>
            <a:grpSpLocks noChangeAspect="1"/>
          </p:cNvGrpSpPr>
          <p:nvPr/>
        </p:nvGrpSpPr>
        <p:grpSpPr>
          <a:xfrm>
            <a:off x="7315200" y="6187962"/>
            <a:ext cx="3352800" cy="2903374"/>
            <a:chOff x="0" y="0"/>
            <a:chExt cx="4282440" cy="3708400"/>
          </a:xfrm>
          <a:blipFill>
            <a:blip r:embed="rId6"/>
            <a:stretch>
              <a:fillRect/>
            </a:stretch>
          </a:blipFill>
        </p:grpSpPr>
        <p:sp>
          <p:nvSpPr>
            <p:cNvPr id="86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87" name="TextBox 10"/>
          <p:cNvSpPr txBox="1"/>
          <p:nvPr/>
        </p:nvSpPr>
        <p:spPr>
          <a:xfrm>
            <a:off x="6912975" y="9092359"/>
            <a:ext cx="421222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 DR. RAY YEN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89" name="TextBox 11"/>
          <p:cNvSpPr txBox="1"/>
          <p:nvPr/>
        </p:nvSpPr>
        <p:spPr>
          <a:xfrm>
            <a:off x="6882910" y="9410700"/>
            <a:ext cx="424229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National Taiwan Ocean University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Taiwan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2164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6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/>
          <p:cNvSpPr/>
          <p:nvPr/>
        </p:nvSpPr>
        <p:spPr>
          <a:xfrm>
            <a:off x="0" y="-1"/>
            <a:ext cx="18288000" cy="2359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90149" y="2434739"/>
            <a:ext cx="3352800" cy="2903374"/>
            <a:chOff x="0" y="0"/>
            <a:chExt cx="4282440" cy="3708400"/>
          </a:xfrm>
          <a:blipFill dpi="0" rotWithShape="1">
            <a:blip r:embed="rId2"/>
            <a:srcRect/>
            <a:stretch>
              <a:fillRect/>
            </a:stretch>
          </a:blip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10" name="TextBox 10"/>
          <p:cNvSpPr txBox="1"/>
          <p:nvPr/>
        </p:nvSpPr>
        <p:spPr>
          <a:xfrm>
            <a:off x="224880" y="5338113"/>
            <a:ext cx="383431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 </a:t>
            </a:r>
            <a:r>
              <a:rPr lang="en-US" sz="2800" spc="15" dirty="0">
                <a:solidFill>
                  <a:srgbClr val="FFFFFF"/>
                </a:solidFill>
                <a:latin typeface="Fira Sans Medium"/>
              </a:rPr>
              <a:t>DR. BORIS </a:t>
            </a:r>
            <a:endParaRPr lang="en-US" sz="2800" spc="15" dirty="0" smtClean="0">
              <a:solidFill>
                <a:srgbClr val="FFFFFF"/>
              </a:solidFill>
              <a:latin typeface="Fira Sans Medium"/>
            </a:endParaRPr>
          </a:p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SVILICIC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64273" y="6078634"/>
            <a:ext cx="3962400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University of Rijeka, Croatia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09602" y="205353"/>
            <a:ext cx="14643046" cy="218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spc="-139" dirty="0" smtClean="0">
                <a:solidFill>
                  <a:srgbClr val="303BAE"/>
                </a:solidFill>
                <a:latin typeface="Fira Sans Medium"/>
              </a:rPr>
              <a:t>PAEPI GLOBAL BOARD OF DIRECTORS </a:t>
            </a:r>
          </a:p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600" spc="-139" dirty="0" smtClean="0">
                <a:solidFill>
                  <a:srgbClr val="E8639C"/>
                </a:solidFill>
                <a:latin typeface="Fira Sans Medium"/>
              </a:rPr>
              <a:t>Europe</a:t>
            </a:r>
            <a:endParaRPr lang="en-US" sz="6600" spc="-139" dirty="0">
              <a:solidFill>
                <a:srgbClr val="E8639C"/>
              </a:solidFill>
              <a:latin typeface="Fira Sans Medium"/>
            </a:endParaRPr>
          </a:p>
        </p:txBody>
      </p:sp>
      <p:sp>
        <p:nvSpPr>
          <p:cNvPr id="21" name="AutoShape 21"/>
          <p:cNvSpPr/>
          <p:nvPr/>
        </p:nvSpPr>
        <p:spPr>
          <a:xfrm rot="-10800000">
            <a:off x="609602" y="1290929"/>
            <a:ext cx="3333347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33" name="Group 3"/>
          <p:cNvGrpSpPr>
            <a:grpSpLocks noChangeAspect="1"/>
          </p:cNvGrpSpPr>
          <p:nvPr/>
        </p:nvGrpSpPr>
        <p:grpSpPr>
          <a:xfrm>
            <a:off x="5486400" y="2359996"/>
            <a:ext cx="3352800" cy="2903374"/>
            <a:chOff x="0" y="0"/>
            <a:chExt cx="4282440" cy="3708400"/>
          </a:xfrm>
          <a:blipFill>
            <a:blip r:embed="rId3"/>
            <a:stretch>
              <a:fillRect/>
            </a:stretch>
          </a:blipFill>
        </p:grpSpPr>
        <p:sp>
          <p:nvSpPr>
            <p:cNvPr id="3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5" name="Group 3"/>
          <p:cNvGrpSpPr>
            <a:grpSpLocks noChangeAspect="1"/>
          </p:cNvGrpSpPr>
          <p:nvPr/>
        </p:nvGrpSpPr>
        <p:grpSpPr>
          <a:xfrm>
            <a:off x="9840455" y="2400300"/>
            <a:ext cx="3352800" cy="2903374"/>
            <a:chOff x="0" y="0"/>
            <a:chExt cx="4282440" cy="3708400"/>
          </a:xfrm>
          <a:blipFill>
            <a:blip r:embed="rId4"/>
            <a:stretch>
              <a:fillRect/>
            </a:stretch>
          </a:blipFill>
        </p:grpSpPr>
        <p:sp>
          <p:nvSpPr>
            <p:cNvPr id="36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7" name="Group 3"/>
          <p:cNvGrpSpPr>
            <a:grpSpLocks noChangeAspect="1"/>
          </p:cNvGrpSpPr>
          <p:nvPr/>
        </p:nvGrpSpPr>
        <p:grpSpPr>
          <a:xfrm>
            <a:off x="488158" y="7238851"/>
            <a:ext cx="3352800" cy="2903374"/>
            <a:chOff x="0" y="0"/>
            <a:chExt cx="4282440" cy="3708400"/>
          </a:xfrm>
          <a:blipFill>
            <a:blip r:embed="rId5"/>
            <a:stretch>
              <a:fillRect/>
            </a:stretch>
          </a:blipFill>
        </p:grpSpPr>
        <p:sp>
          <p:nvSpPr>
            <p:cNvPr id="38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63" name="Group 3"/>
          <p:cNvGrpSpPr>
            <a:grpSpLocks noChangeAspect="1"/>
          </p:cNvGrpSpPr>
          <p:nvPr/>
        </p:nvGrpSpPr>
        <p:grpSpPr>
          <a:xfrm>
            <a:off x="13868400" y="2385780"/>
            <a:ext cx="3352800" cy="2903374"/>
            <a:chOff x="0" y="0"/>
            <a:chExt cx="4282440" cy="3708400"/>
          </a:xfrm>
          <a:blipFill>
            <a:blip r:embed="rId6"/>
            <a:stretch>
              <a:fillRect/>
            </a:stretch>
          </a:blipFill>
        </p:grpSpPr>
        <p:sp>
          <p:nvSpPr>
            <p:cNvPr id="6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65" name="Group 3"/>
          <p:cNvGrpSpPr>
            <a:grpSpLocks noChangeAspect="1"/>
          </p:cNvGrpSpPr>
          <p:nvPr/>
        </p:nvGrpSpPr>
        <p:grpSpPr>
          <a:xfrm>
            <a:off x="11959643" y="7180286"/>
            <a:ext cx="3352800" cy="2903374"/>
            <a:chOff x="0" y="0"/>
            <a:chExt cx="4282440" cy="3708400"/>
          </a:xfrm>
          <a:blipFill>
            <a:blip r:embed="rId7"/>
            <a:stretch>
              <a:fillRect/>
            </a:stretch>
          </a:blipFill>
        </p:grpSpPr>
        <p:sp>
          <p:nvSpPr>
            <p:cNvPr id="66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73" name="TextBox 10"/>
          <p:cNvSpPr txBox="1"/>
          <p:nvPr/>
        </p:nvSpPr>
        <p:spPr>
          <a:xfrm>
            <a:off x="4902123" y="5288842"/>
            <a:ext cx="448619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CAPT. MOHAMED S. ROWIHL, </a:t>
            </a:r>
            <a:r>
              <a:rPr lang="en-US" sz="2800" spc="15" dirty="0" err="1" smtClean="0">
                <a:solidFill>
                  <a:srgbClr val="FFFFFF"/>
                </a:solidFill>
                <a:latin typeface="Fira Sans Medium"/>
              </a:rPr>
              <a:t>MsC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74" name="TextBox 11"/>
          <p:cNvSpPr txBox="1"/>
          <p:nvPr/>
        </p:nvSpPr>
        <p:spPr>
          <a:xfrm>
            <a:off x="4923193" y="6078634"/>
            <a:ext cx="449451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Arab Academy for Science, Technology and Maritime Transport, Egypt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75" name="TextBox 10"/>
          <p:cNvSpPr txBox="1"/>
          <p:nvPr/>
        </p:nvSpPr>
        <p:spPr>
          <a:xfrm>
            <a:off x="9989850" y="5288842"/>
            <a:ext cx="332157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TEONA DZNELADZE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76" name="TextBox 11"/>
          <p:cNvSpPr txBox="1"/>
          <p:nvPr/>
        </p:nvSpPr>
        <p:spPr>
          <a:xfrm>
            <a:off x="9768468" y="6051947"/>
            <a:ext cx="354608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Batumi State Maritime Academy, Georgia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77" name="TextBox 10"/>
          <p:cNvSpPr txBox="1"/>
          <p:nvPr/>
        </p:nvSpPr>
        <p:spPr>
          <a:xfrm>
            <a:off x="3854622" y="7367969"/>
            <a:ext cx="248216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ROSA MARIA SPITALERI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79" name="TextBox 10"/>
          <p:cNvSpPr txBox="1"/>
          <p:nvPr/>
        </p:nvSpPr>
        <p:spPr>
          <a:xfrm>
            <a:off x="13391896" y="5285667"/>
            <a:ext cx="4675402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NIKITAS </a:t>
            </a:r>
          </a:p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NIKITAKOS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80" name="TextBox 11"/>
          <p:cNvSpPr txBox="1"/>
          <p:nvPr/>
        </p:nvSpPr>
        <p:spPr>
          <a:xfrm>
            <a:off x="13665316" y="6128147"/>
            <a:ext cx="424168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University of the Aegean,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Greece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81" name="TextBox 10"/>
          <p:cNvSpPr txBox="1"/>
          <p:nvPr/>
        </p:nvSpPr>
        <p:spPr>
          <a:xfrm>
            <a:off x="15029901" y="7177111"/>
            <a:ext cx="211183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PAVEL KOVALISHIN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82" name="TextBox 11"/>
          <p:cNvSpPr txBox="1"/>
          <p:nvPr/>
        </p:nvSpPr>
        <p:spPr>
          <a:xfrm>
            <a:off x="15320347" y="8877634"/>
            <a:ext cx="1900854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PH" sz="2000" b="1" dirty="0">
                <a:solidFill>
                  <a:srgbClr val="FFC000"/>
                </a:solidFill>
                <a:latin typeface="Fira Sans Light" panose="020B0604020202020204" charset="0"/>
              </a:rPr>
              <a:t>Kaliningrad State Technical University , Russia</a:t>
            </a:r>
          </a:p>
        </p:txBody>
      </p:sp>
      <p:grpSp>
        <p:nvGrpSpPr>
          <p:cNvPr id="85" name="Group 3"/>
          <p:cNvGrpSpPr>
            <a:grpSpLocks noChangeAspect="1"/>
          </p:cNvGrpSpPr>
          <p:nvPr/>
        </p:nvGrpSpPr>
        <p:grpSpPr>
          <a:xfrm>
            <a:off x="6097802" y="7215764"/>
            <a:ext cx="3352800" cy="2903374"/>
            <a:chOff x="0" y="0"/>
            <a:chExt cx="4282440" cy="3708400"/>
          </a:xfrm>
          <a:blipFill>
            <a:blip r:embed="rId8"/>
            <a:stretch>
              <a:fillRect/>
            </a:stretch>
          </a:blipFill>
        </p:grpSpPr>
        <p:sp>
          <p:nvSpPr>
            <p:cNvPr id="86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87" name="TextBox 10"/>
          <p:cNvSpPr txBox="1"/>
          <p:nvPr/>
        </p:nvSpPr>
        <p:spPr>
          <a:xfrm>
            <a:off x="9342009" y="7241205"/>
            <a:ext cx="2617634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MARIANA</a:t>
            </a:r>
          </a:p>
          <a:p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PANAITESCU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89" name="TextBox 11"/>
          <p:cNvSpPr txBox="1"/>
          <p:nvPr/>
        </p:nvSpPr>
        <p:spPr>
          <a:xfrm>
            <a:off x="9390688" y="8753417"/>
            <a:ext cx="225994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Constanta </a:t>
            </a:r>
          </a:p>
          <a:p>
            <a:pPr marL="0" lvl="0" indent="0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Maritime </a:t>
            </a:r>
          </a:p>
          <a:p>
            <a:pPr marL="0" lvl="0" indent="0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Academy, </a:t>
            </a:r>
          </a:p>
          <a:p>
            <a:pPr marL="0" lvl="0" indent="0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Romania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73015" y="8612962"/>
            <a:ext cx="19705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FFC000"/>
                </a:solidFill>
                <a:latin typeface="Fira Sans Light" panose="020B0604020202020204" charset="0"/>
              </a:rPr>
              <a:t>Istituto per le Applicazioni del </a:t>
            </a:r>
            <a:r>
              <a:rPr lang="it-IT" sz="2000" b="1" dirty="0" smtClean="0">
                <a:solidFill>
                  <a:srgbClr val="FFC000"/>
                </a:solidFill>
                <a:latin typeface="Fira Sans Light" panose="020B0604020202020204" charset="0"/>
              </a:rPr>
              <a:t>Calcolo, </a:t>
            </a:r>
          </a:p>
          <a:p>
            <a:r>
              <a:rPr lang="it-IT" sz="2000" b="1" dirty="0" smtClean="0">
                <a:solidFill>
                  <a:srgbClr val="FFC000"/>
                </a:solidFill>
                <a:latin typeface="Fira Sans Light" panose="020B0604020202020204" charset="0"/>
              </a:rPr>
              <a:t>Italy</a:t>
            </a:r>
            <a:endParaRPr lang="en-PH" sz="2000" dirty="0">
              <a:solidFill>
                <a:srgbClr val="FFC000"/>
              </a:solidFill>
              <a:latin typeface="Fira Sans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08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6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-1"/>
            <a:ext cx="18288000" cy="2708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9" name="TextBox 19"/>
          <p:cNvSpPr txBox="1"/>
          <p:nvPr/>
        </p:nvSpPr>
        <p:spPr>
          <a:xfrm>
            <a:off x="619991" y="194850"/>
            <a:ext cx="14643046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799"/>
              </a:lnSpc>
              <a:spcBef>
                <a:spcPct val="0"/>
              </a:spcBef>
            </a:pPr>
            <a:r>
              <a:rPr lang="en-US" sz="6999" spc="-139" dirty="0" smtClean="0">
                <a:solidFill>
                  <a:srgbClr val="303BAE"/>
                </a:solidFill>
                <a:latin typeface="Fira Sans Medium"/>
              </a:rPr>
              <a:t>PAEPI GLOBAL BOARD OF DIRECTORS </a:t>
            </a:r>
            <a:r>
              <a:rPr lang="en-US" sz="6999" spc="-139" dirty="0" smtClean="0">
                <a:solidFill>
                  <a:srgbClr val="E7639C"/>
                </a:solidFill>
                <a:latin typeface="Fira Sans Medium"/>
              </a:rPr>
              <a:t>Americas</a:t>
            </a:r>
            <a:endParaRPr lang="en-US" sz="6999" spc="-139" dirty="0">
              <a:solidFill>
                <a:srgbClr val="E7639C"/>
              </a:solidFill>
              <a:latin typeface="Fira Sans Medium"/>
            </a:endParaRPr>
          </a:p>
        </p:txBody>
      </p:sp>
      <p:sp>
        <p:nvSpPr>
          <p:cNvPr id="21" name="AutoShape 21"/>
          <p:cNvSpPr/>
          <p:nvPr/>
        </p:nvSpPr>
        <p:spPr>
          <a:xfrm rot="-10800000">
            <a:off x="609602" y="1474455"/>
            <a:ext cx="3333347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28" name="Group 3"/>
          <p:cNvGrpSpPr>
            <a:grpSpLocks noChangeAspect="1"/>
          </p:cNvGrpSpPr>
          <p:nvPr/>
        </p:nvGrpSpPr>
        <p:grpSpPr>
          <a:xfrm>
            <a:off x="3352800" y="3596670"/>
            <a:ext cx="3352800" cy="2903374"/>
            <a:chOff x="0" y="0"/>
            <a:chExt cx="4282440" cy="3708400"/>
          </a:xfrm>
          <a:blipFill dpi="0" rotWithShape="1">
            <a:blip r:embed="rId2"/>
            <a:srcRect/>
            <a:stretch>
              <a:fillRect/>
            </a:stretch>
          </a:blipFill>
        </p:grpSpPr>
        <p:sp>
          <p:nvSpPr>
            <p:cNvPr id="29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30" name="TextBox 10"/>
          <p:cNvSpPr txBox="1"/>
          <p:nvPr/>
        </p:nvSpPr>
        <p:spPr>
          <a:xfrm>
            <a:off x="2285822" y="6809678"/>
            <a:ext cx="577546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spc="15" dirty="0" smtClean="0">
                <a:solidFill>
                  <a:srgbClr val="FFFFFF"/>
                </a:solidFill>
                <a:latin typeface="Fira Sans Medium"/>
              </a:rPr>
              <a:t> </a:t>
            </a:r>
            <a:r>
              <a:rPr lang="en-US" sz="3200" spc="15" dirty="0">
                <a:solidFill>
                  <a:srgbClr val="FFFFFF"/>
                </a:solidFill>
                <a:latin typeface="Fira Sans Medium"/>
              </a:rPr>
              <a:t>DR. </a:t>
            </a:r>
            <a:r>
              <a:rPr lang="en-US" sz="3200" spc="15" dirty="0" smtClean="0">
                <a:solidFill>
                  <a:srgbClr val="FFFFFF"/>
                </a:solidFill>
                <a:latin typeface="Fira Sans Medium"/>
              </a:rPr>
              <a:t>MARIE LEINER</a:t>
            </a:r>
            <a:endParaRPr lang="en-US" sz="32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31" name="TextBox 11"/>
          <p:cNvSpPr txBox="1"/>
          <p:nvPr/>
        </p:nvSpPr>
        <p:spPr>
          <a:xfrm>
            <a:off x="3026924" y="7240565"/>
            <a:ext cx="39624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400" b="1" spc="10" dirty="0" smtClean="0">
                <a:solidFill>
                  <a:srgbClr val="FFC000"/>
                </a:solidFill>
                <a:latin typeface="Fira Sans Light"/>
              </a:rPr>
              <a:t>Texas Tech University Health Sciences Center,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2400" b="1" spc="10" dirty="0" smtClean="0">
                <a:solidFill>
                  <a:srgbClr val="FFC000"/>
                </a:solidFill>
                <a:latin typeface="Fira Sans Light"/>
              </a:rPr>
              <a:t>Texas, USA</a:t>
            </a:r>
            <a:endParaRPr lang="en-US" sz="2400" b="1" spc="10" dirty="0">
              <a:solidFill>
                <a:srgbClr val="FFC000"/>
              </a:solidFill>
              <a:latin typeface="Fira Sans Light"/>
            </a:endParaRPr>
          </a:p>
        </p:txBody>
      </p:sp>
      <p:grpSp>
        <p:nvGrpSpPr>
          <p:cNvPr id="32" name="Group 3"/>
          <p:cNvGrpSpPr>
            <a:grpSpLocks noChangeAspect="1"/>
          </p:cNvGrpSpPr>
          <p:nvPr/>
        </p:nvGrpSpPr>
        <p:grpSpPr>
          <a:xfrm>
            <a:off x="10668000" y="3596670"/>
            <a:ext cx="3352800" cy="2903374"/>
            <a:chOff x="0" y="0"/>
            <a:chExt cx="4282440" cy="3708400"/>
          </a:xfrm>
          <a:blipFill>
            <a:blip r:embed="rId3"/>
            <a:stretch>
              <a:fillRect/>
            </a:stretch>
          </a:blipFill>
        </p:grpSpPr>
        <p:sp>
          <p:nvSpPr>
            <p:cNvPr id="39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40" name="TextBox 11"/>
          <p:cNvSpPr txBox="1"/>
          <p:nvPr/>
        </p:nvSpPr>
        <p:spPr>
          <a:xfrm>
            <a:off x="10332666" y="7242422"/>
            <a:ext cx="449451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400" b="1" spc="10" dirty="0" err="1" smtClean="0">
                <a:solidFill>
                  <a:srgbClr val="FFC000"/>
                </a:solidFill>
                <a:latin typeface="Fira Sans Light"/>
              </a:rPr>
              <a:t>Universitaria</a:t>
            </a:r>
            <a:r>
              <a:rPr lang="en-US" sz="2400" b="1" spc="10" dirty="0" smtClean="0">
                <a:solidFill>
                  <a:srgbClr val="FFC000"/>
                </a:solidFill>
                <a:latin typeface="Fira Sans Light"/>
              </a:rPr>
              <a:t> de la Costa CUC, Colombia</a:t>
            </a:r>
            <a:endParaRPr lang="en-US" sz="24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41" name="TextBox 10"/>
          <p:cNvSpPr txBox="1"/>
          <p:nvPr/>
        </p:nvSpPr>
        <p:spPr>
          <a:xfrm>
            <a:off x="8534400" y="6809678"/>
            <a:ext cx="809104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spc="15" dirty="0" smtClean="0">
                <a:solidFill>
                  <a:srgbClr val="FFFFFF"/>
                </a:solidFill>
                <a:latin typeface="Fira Sans Medium"/>
              </a:rPr>
              <a:t>DR. ROBERTO E. LASTRA MIER</a:t>
            </a:r>
            <a:endParaRPr lang="en-US" sz="3200" spc="15" dirty="0">
              <a:solidFill>
                <a:srgbClr val="FFFFFF"/>
              </a:solidFill>
              <a:latin typeface="Fira Sa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7585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6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8288000" cy="2309872"/>
          </a:xfrm>
          <a:prstGeom prst="rect">
            <a:avLst/>
          </a:prstGeom>
          <a:solidFill>
            <a:srgbClr val="0EB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90149" y="2434739"/>
            <a:ext cx="3352800" cy="2903374"/>
            <a:chOff x="0" y="0"/>
            <a:chExt cx="4282440" cy="3708400"/>
          </a:xfrm>
          <a:blipFill dpi="0" rotWithShape="1">
            <a:blip r:embed="rId2"/>
            <a:srcRect/>
            <a:stretch>
              <a:fillRect/>
            </a:stretch>
          </a:blip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10" name="TextBox 10"/>
          <p:cNvSpPr txBox="1"/>
          <p:nvPr/>
        </p:nvSpPr>
        <p:spPr>
          <a:xfrm>
            <a:off x="244258" y="5281380"/>
            <a:ext cx="4320697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15" dirty="0" smtClean="0">
                <a:solidFill>
                  <a:srgbClr val="FFFFFF"/>
                </a:solidFill>
                <a:latin typeface="Fira Sans Medium"/>
              </a:rPr>
              <a:t>PROF. JAMES LORETO PISCOS</a:t>
            </a:r>
            <a:endParaRPr lang="en-US" sz="24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95075" y="5975747"/>
            <a:ext cx="39624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 </a:t>
            </a: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President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69705" y="309453"/>
            <a:ext cx="14643046" cy="2000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spc="-139" dirty="0" smtClean="0">
                <a:solidFill>
                  <a:srgbClr val="303BAE"/>
                </a:solidFill>
                <a:latin typeface="Fira Sans Medium"/>
              </a:rPr>
              <a:t>PAEPI GLOBAL</a:t>
            </a:r>
          </a:p>
          <a:p>
            <a:pPr>
              <a:spcBef>
                <a:spcPct val="0"/>
              </a:spcBef>
            </a:pPr>
            <a:r>
              <a:rPr lang="en-US" sz="6999" spc="-139" dirty="0" smtClean="0">
                <a:solidFill>
                  <a:schemeClr val="bg1"/>
                </a:solidFill>
                <a:latin typeface="Fira Sans Medium"/>
              </a:rPr>
              <a:t>Executive Officers</a:t>
            </a:r>
            <a:endParaRPr lang="en-US" sz="6999" spc="-139" dirty="0">
              <a:solidFill>
                <a:schemeClr val="bg1"/>
              </a:solidFill>
              <a:latin typeface="Fira Sans Medium"/>
            </a:endParaRPr>
          </a:p>
        </p:txBody>
      </p:sp>
      <p:sp>
        <p:nvSpPr>
          <p:cNvPr id="21" name="AutoShape 21"/>
          <p:cNvSpPr/>
          <p:nvPr/>
        </p:nvSpPr>
        <p:spPr>
          <a:xfrm rot="-10800000">
            <a:off x="609602" y="1290929"/>
            <a:ext cx="3333347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33" name="Group 3"/>
          <p:cNvGrpSpPr>
            <a:grpSpLocks noChangeAspect="1"/>
          </p:cNvGrpSpPr>
          <p:nvPr/>
        </p:nvGrpSpPr>
        <p:grpSpPr>
          <a:xfrm>
            <a:off x="5029200" y="2385780"/>
            <a:ext cx="3352800" cy="2903374"/>
            <a:chOff x="0" y="0"/>
            <a:chExt cx="4282440" cy="3708400"/>
          </a:xfrm>
          <a:blipFill>
            <a:blip r:embed="rId3"/>
            <a:stretch>
              <a:fillRect/>
            </a:stretch>
          </a:blipFill>
        </p:grpSpPr>
        <p:sp>
          <p:nvSpPr>
            <p:cNvPr id="3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5" name="Group 3"/>
          <p:cNvGrpSpPr>
            <a:grpSpLocks noChangeAspect="1"/>
          </p:cNvGrpSpPr>
          <p:nvPr/>
        </p:nvGrpSpPr>
        <p:grpSpPr>
          <a:xfrm>
            <a:off x="9296400" y="2355025"/>
            <a:ext cx="3352800" cy="2903374"/>
            <a:chOff x="0" y="0"/>
            <a:chExt cx="4282440" cy="3708400"/>
          </a:xfrm>
          <a:blipFill>
            <a:blip r:embed="rId4"/>
            <a:stretch>
              <a:fillRect/>
            </a:stretch>
          </a:blipFill>
        </p:grpSpPr>
        <p:sp>
          <p:nvSpPr>
            <p:cNvPr id="36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7" name="Group 3"/>
          <p:cNvGrpSpPr>
            <a:grpSpLocks noChangeAspect="1"/>
          </p:cNvGrpSpPr>
          <p:nvPr/>
        </p:nvGrpSpPr>
        <p:grpSpPr>
          <a:xfrm>
            <a:off x="2760182" y="6489785"/>
            <a:ext cx="3352800" cy="2903374"/>
            <a:chOff x="0" y="0"/>
            <a:chExt cx="4282440" cy="3708400"/>
          </a:xfrm>
          <a:blipFill>
            <a:blip r:embed="rId5"/>
            <a:stretch>
              <a:fillRect/>
            </a:stretch>
          </a:blipFill>
        </p:grpSpPr>
        <p:sp>
          <p:nvSpPr>
            <p:cNvPr id="38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63" name="Group 3"/>
          <p:cNvGrpSpPr>
            <a:grpSpLocks noChangeAspect="1"/>
          </p:cNvGrpSpPr>
          <p:nvPr/>
        </p:nvGrpSpPr>
        <p:grpSpPr>
          <a:xfrm>
            <a:off x="13868400" y="2385780"/>
            <a:ext cx="3352800" cy="2903374"/>
            <a:chOff x="0" y="0"/>
            <a:chExt cx="4282440" cy="3708400"/>
          </a:xfrm>
          <a:blipFill>
            <a:blip r:embed="rId6"/>
            <a:stretch>
              <a:fillRect/>
            </a:stretch>
          </a:blipFill>
        </p:grpSpPr>
        <p:sp>
          <p:nvSpPr>
            <p:cNvPr id="6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65" name="Group 3"/>
          <p:cNvGrpSpPr>
            <a:grpSpLocks noChangeAspect="1"/>
          </p:cNvGrpSpPr>
          <p:nvPr/>
        </p:nvGrpSpPr>
        <p:grpSpPr>
          <a:xfrm>
            <a:off x="13193255" y="6400942"/>
            <a:ext cx="3352800" cy="2903374"/>
            <a:chOff x="0" y="0"/>
            <a:chExt cx="4282440" cy="3708400"/>
          </a:xfrm>
          <a:blipFill>
            <a:blip r:embed="rId7"/>
            <a:stretch>
              <a:fillRect/>
            </a:stretch>
          </a:blipFill>
        </p:grpSpPr>
        <p:sp>
          <p:nvSpPr>
            <p:cNvPr id="66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73" name="TextBox 10"/>
          <p:cNvSpPr txBox="1"/>
          <p:nvPr/>
        </p:nvSpPr>
        <p:spPr>
          <a:xfrm>
            <a:off x="4902124" y="5308042"/>
            <a:ext cx="3900703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BERT J. TUGA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74" name="TextBox 11"/>
          <p:cNvSpPr txBox="1"/>
          <p:nvPr/>
        </p:nvSpPr>
        <p:spPr>
          <a:xfrm>
            <a:off x="4352051" y="5961610"/>
            <a:ext cx="4816460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Vice President for Luzon/Exec. VP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75" name="TextBox 10"/>
          <p:cNvSpPr txBox="1"/>
          <p:nvPr/>
        </p:nvSpPr>
        <p:spPr>
          <a:xfrm>
            <a:off x="8933013" y="5288333"/>
            <a:ext cx="426024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JOSELITO F. VILLARUZ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76" name="TextBox 11"/>
          <p:cNvSpPr txBox="1"/>
          <p:nvPr/>
        </p:nvSpPr>
        <p:spPr>
          <a:xfrm>
            <a:off x="8904470" y="5931015"/>
            <a:ext cx="4790594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Vice President for </a:t>
            </a:r>
            <a:r>
              <a:rPr lang="en-US" sz="2000" b="1" spc="10" dirty="0" err="1" smtClean="0">
                <a:solidFill>
                  <a:srgbClr val="FFC000"/>
                </a:solidFill>
                <a:latin typeface="Fira Sans Light"/>
              </a:rPr>
              <a:t>Visayas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77" name="TextBox 10"/>
          <p:cNvSpPr txBox="1"/>
          <p:nvPr/>
        </p:nvSpPr>
        <p:spPr>
          <a:xfrm>
            <a:off x="1524000" y="9376429"/>
            <a:ext cx="5581607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ROWENA E. JAVIER-RIVERO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78" name="TextBox 11"/>
          <p:cNvSpPr txBox="1"/>
          <p:nvPr/>
        </p:nvSpPr>
        <p:spPr>
          <a:xfrm>
            <a:off x="1905000" y="9932193"/>
            <a:ext cx="4745234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b="1" spc="10" dirty="0" smtClean="0">
                <a:solidFill>
                  <a:srgbClr val="FFC000"/>
                </a:solidFill>
                <a:latin typeface="Fira Sans Light"/>
              </a:rPr>
              <a:t>Secretary </a:t>
            </a:r>
            <a:endParaRPr lang="en-US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79" name="TextBox 10"/>
          <p:cNvSpPr txBox="1"/>
          <p:nvPr/>
        </p:nvSpPr>
        <p:spPr>
          <a:xfrm>
            <a:off x="13344291" y="5281380"/>
            <a:ext cx="523826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ANTHONY S. PENASO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80" name="TextBox 11"/>
          <p:cNvSpPr txBox="1"/>
          <p:nvPr/>
        </p:nvSpPr>
        <p:spPr>
          <a:xfrm>
            <a:off x="13530424" y="5935009"/>
            <a:ext cx="471705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Vice President for Mindanao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81" name="TextBox 10"/>
          <p:cNvSpPr txBox="1"/>
          <p:nvPr/>
        </p:nvSpPr>
        <p:spPr>
          <a:xfrm>
            <a:off x="11763957" y="9390090"/>
            <a:ext cx="6219243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ENGR. PAUL GERALD LASANGRE CRUZ 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82" name="TextBox 11"/>
          <p:cNvSpPr txBox="1"/>
          <p:nvPr/>
        </p:nvSpPr>
        <p:spPr>
          <a:xfrm>
            <a:off x="11310918" y="9932193"/>
            <a:ext cx="6936565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PRO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grpSp>
        <p:nvGrpSpPr>
          <p:cNvPr id="85" name="Group 3"/>
          <p:cNvGrpSpPr>
            <a:grpSpLocks noChangeAspect="1"/>
          </p:cNvGrpSpPr>
          <p:nvPr/>
        </p:nvGrpSpPr>
        <p:grpSpPr>
          <a:xfrm>
            <a:off x="7703348" y="6489785"/>
            <a:ext cx="3498052" cy="2903374"/>
            <a:chOff x="0" y="0"/>
            <a:chExt cx="4282440" cy="3708400"/>
          </a:xfrm>
          <a:blipFill>
            <a:blip r:embed="rId8"/>
            <a:stretch>
              <a:fillRect/>
            </a:stretch>
          </a:blipFill>
        </p:grpSpPr>
        <p:sp>
          <p:nvSpPr>
            <p:cNvPr id="86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87" name="TextBox 10"/>
          <p:cNvSpPr txBox="1"/>
          <p:nvPr/>
        </p:nvSpPr>
        <p:spPr>
          <a:xfrm>
            <a:off x="7370175" y="9394182"/>
            <a:ext cx="421222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JOSE M. BARLIS, JR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89" name="TextBox 11"/>
          <p:cNvSpPr txBox="1"/>
          <p:nvPr/>
        </p:nvSpPr>
        <p:spPr>
          <a:xfrm>
            <a:off x="7340110" y="9941123"/>
            <a:ext cx="424229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Treasurer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349705" y="5589562"/>
            <a:ext cx="4002346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(San Beda University)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40" name="TextBox 11"/>
          <p:cNvSpPr txBox="1"/>
          <p:nvPr/>
        </p:nvSpPr>
        <p:spPr>
          <a:xfrm>
            <a:off x="4868919" y="5607390"/>
            <a:ext cx="3884515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(PNU President)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41" name="TextBox 11"/>
          <p:cNvSpPr txBox="1"/>
          <p:nvPr/>
        </p:nvSpPr>
        <p:spPr>
          <a:xfrm>
            <a:off x="9061961" y="5651077"/>
            <a:ext cx="4002346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(WVSU President)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42" name="TextBox 11"/>
          <p:cNvSpPr txBox="1"/>
          <p:nvPr/>
        </p:nvSpPr>
        <p:spPr>
          <a:xfrm>
            <a:off x="13999029" y="5607389"/>
            <a:ext cx="4002346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(CSU President)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43" name="TextBox 11"/>
          <p:cNvSpPr txBox="1"/>
          <p:nvPr/>
        </p:nvSpPr>
        <p:spPr>
          <a:xfrm>
            <a:off x="1905000" y="9661751"/>
            <a:ext cx="4661128" cy="3986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(San Beda University)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44" name="TextBox 11"/>
          <p:cNvSpPr txBox="1"/>
          <p:nvPr/>
        </p:nvSpPr>
        <p:spPr>
          <a:xfrm>
            <a:off x="7703348" y="9706991"/>
            <a:ext cx="3521130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(PUP-Bataan)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45" name="TextBox 11"/>
          <p:cNvSpPr txBox="1"/>
          <p:nvPr/>
        </p:nvSpPr>
        <p:spPr>
          <a:xfrm>
            <a:off x="11887252" y="9662899"/>
            <a:ext cx="5943548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(Laguna University)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21129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6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8288000" cy="2309872"/>
          </a:xfrm>
          <a:prstGeom prst="rect">
            <a:avLst/>
          </a:prstGeom>
          <a:solidFill>
            <a:srgbClr val="0EB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TextBox 10"/>
          <p:cNvSpPr txBox="1"/>
          <p:nvPr/>
        </p:nvSpPr>
        <p:spPr>
          <a:xfrm>
            <a:off x="609602" y="5320970"/>
            <a:ext cx="3592481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spc="15" dirty="0" smtClean="0">
                <a:solidFill>
                  <a:srgbClr val="FFFFFF"/>
                </a:solidFill>
                <a:latin typeface="Fira Sans Medium"/>
              </a:rPr>
              <a:t>DR. BERT J. TUGA</a:t>
            </a:r>
            <a:endParaRPr lang="en-US" sz="24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95075" y="5843437"/>
            <a:ext cx="3962400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Vice President for Luzon/NCR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69705" y="309453"/>
            <a:ext cx="14643046" cy="2000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6000" spc="-139" dirty="0" smtClean="0">
                <a:solidFill>
                  <a:srgbClr val="303BAE"/>
                </a:solidFill>
                <a:latin typeface="Fira Sans Medium"/>
              </a:rPr>
              <a:t>PAEPI GLOBAL</a:t>
            </a:r>
          </a:p>
          <a:p>
            <a:pPr>
              <a:spcBef>
                <a:spcPct val="0"/>
              </a:spcBef>
            </a:pPr>
            <a:r>
              <a:rPr lang="en-US" sz="6999" spc="-139" dirty="0" smtClean="0">
                <a:solidFill>
                  <a:schemeClr val="bg1"/>
                </a:solidFill>
                <a:latin typeface="Fira Sans Medium"/>
              </a:rPr>
              <a:t>LUZON BODs</a:t>
            </a:r>
            <a:endParaRPr lang="en-US" sz="6999" spc="-139" dirty="0">
              <a:solidFill>
                <a:schemeClr val="bg1"/>
              </a:solidFill>
              <a:latin typeface="Fira Sans Medium"/>
            </a:endParaRPr>
          </a:p>
        </p:txBody>
      </p:sp>
      <p:sp>
        <p:nvSpPr>
          <p:cNvPr id="21" name="AutoShape 21"/>
          <p:cNvSpPr/>
          <p:nvPr/>
        </p:nvSpPr>
        <p:spPr>
          <a:xfrm rot="-10800000">
            <a:off x="609602" y="1290929"/>
            <a:ext cx="3333347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33" name="Group 3"/>
          <p:cNvGrpSpPr>
            <a:grpSpLocks noChangeAspect="1"/>
          </p:cNvGrpSpPr>
          <p:nvPr/>
        </p:nvGrpSpPr>
        <p:grpSpPr>
          <a:xfrm>
            <a:off x="5029200" y="2385780"/>
            <a:ext cx="3352800" cy="2903374"/>
            <a:chOff x="0" y="0"/>
            <a:chExt cx="4282440" cy="3708400"/>
          </a:xfrm>
          <a:blipFill>
            <a:blip r:embed="rId2"/>
            <a:stretch>
              <a:fillRect/>
            </a:stretch>
          </a:blipFill>
        </p:grpSpPr>
        <p:sp>
          <p:nvSpPr>
            <p:cNvPr id="3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5" name="Group 3"/>
          <p:cNvGrpSpPr>
            <a:grpSpLocks noChangeAspect="1"/>
          </p:cNvGrpSpPr>
          <p:nvPr/>
        </p:nvGrpSpPr>
        <p:grpSpPr>
          <a:xfrm>
            <a:off x="9296400" y="2355025"/>
            <a:ext cx="3352800" cy="2903374"/>
            <a:chOff x="0" y="0"/>
            <a:chExt cx="4282440" cy="3708400"/>
          </a:xfrm>
          <a:blipFill>
            <a:blip r:embed="rId3"/>
            <a:stretch>
              <a:fillRect/>
            </a:stretch>
          </a:blipFill>
        </p:grpSpPr>
        <p:sp>
          <p:nvSpPr>
            <p:cNvPr id="36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7" name="Group 3"/>
          <p:cNvGrpSpPr>
            <a:grpSpLocks noChangeAspect="1"/>
          </p:cNvGrpSpPr>
          <p:nvPr/>
        </p:nvGrpSpPr>
        <p:grpSpPr>
          <a:xfrm>
            <a:off x="569705" y="6362700"/>
            <a:ext cx="3352800" cy="2903374"/>
            <a:chOff x="0" y="0"/>
            <a:chExt cx="4282440" cy="3708400"/>
          </a:xfrm>
          <a:blipFill>
            <a:blip r:embed="rId4"/>
            <a:stretch>
              <a:fillRect/>
            </a:stretch>
          </a:blipFill>
        </p:grpSpPr>
        <p:sp>
          <p:nvSpPr>
            <p:cNvPr id="38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  <a:ln>
              <a:solidFill>
                <a:srgbClr val="E7639C"/>
              </a:solidFill>
            </a:ln>
          </p:spPr>
        </p:sp>
      </p:grpSp>
      <p:grpSp>
        <p:nvGrpSpPr>
          <p:cNvPr id="63" name="Group 3"/>
          <p:cNvGrpSpPr>
            <a:grpSpLocks noChangeAspect="1"/>
          </p:cNvGrpSpPr>
          <p:nvPr/>
        </p:nvGrpSpPr>
        <p:grpSpPr>
          <a:xfrm>
            <a:off x="13868400" y="2385780"/>
            <a:ext cx="3352800" cy="2903374"/>
            <a:chOff x="0" y="0"/>
            <a:chExt cx="4282440" cy="3708400"/>
          </a:xfrm>
          <a:blipFill>
            <a:blip r:embed="rId5"/>
            <a:stretch>
              <a:fillRect/>
            </a:stretch>
          </a:blipFill>
        </p:grpSpPr>
        <p:sp>
          <p:nvSpPr>
            <p:cNvPr id="64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  <a:ln>
              <a:solidFill>
                <a:srgbClr val="E7639C"/>
              </a:solidFill>
            </a:ln>
          </p:spPr>
        </p:sp>
      </p:grpSp>
      <p:grpSp>
        <p:nvGrpSpPr>
          <p:cNvPr id="65" name="Group 3"/>
          <p:cNvGrpSpPr>
            <a:grpSpLocks noChangeAspect="1"/>
          </p:cNvGrpSpPr>
          <p:nvPr/>
        </p:nvGrpSpPr>
        <p:grpSpPr>
          <a:xfrm>
            <a:off x="9375388" y="6376198"/>
            <a:ext cx="3352800" cy="2903374"/>
            <a:chOff x="0" y="0"/>
            <a:chExt cx="4282440" cy="3708400"/>
          </a:xfrm>
          <a:blipFill>
            <a:blip r:embed="rId6"/>
            <a:stretch>
              <a:fillRect/>
            </a:stretch>
          </a:blipFill>
        </p:grpSpPr>
        <p:sp>
          <p:nvSpPr>
            <p:cNvPr id="66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73" name="TextBox 10"/>
          <p:cNvSpPr txBox="1"/>
          <p:nvPr/>
        </p:nvSpPr>
        <p:spPr>
          <a:xfrm>
            <a:off x="4902124" y="5308042"/>
            <a:ext cx="3900703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MANUEL M. MUHI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74" name="TextBox 11"/>
          <p:cNvSpPr txBox="1"/>
          <p:nvPr/>
        </p:nvSpPr>
        <p:spPr>
          <a:xfrm>
            <a:off x="4352051" y="5829300"/>
            <a:ext cx="4816460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Asst. VP for Luzon/NCR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75" name="TextBox 10"/>
          <p:cNvSpPr txBox="1"/>
          <p:nvPr/>
        </p:nvSpPr>
        <p:spPr>
          <a:xfrm>
            <a:off x="8782015" y="5308105"/>
            <a:ext cx="4316168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EVA MARIE C. DUGYON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76" name="TextBox 11"/>
          <p:cNvSpPr txBox="1"/>
          <p:nvPr/>
        </p:nvSpPr>
        <p:spPr>
          <a:xfrm>
            <a:off x="8933013" y="5931015"/>
            <a:ext cx="4131294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CAR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77" name="TextBox 10"/>
          <p:cNvSpPr txBox="1"/>
          <p:nvPr/>
        </p:nvSpPr>
        <p:spPr>
          <a:xfrm>
            <a:off x="-514529" y="9258300"/>
            <a:ext cx="5581607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URDAJAH A. TEJADA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78" name="TextBox 11"/>
          <p:cNvSpPr txBox="1"/>
          <p:nvPr/>
        </p:nvSpPr>
        <p:spPr>
          <a:xfrm>
            <a:off x="569705" y="9867901"/>
            <a:ext cx="3352800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b="1" spc="10" dirty="0" smtClean="0">
                <a:solidFill>
                  <a:srgbClr val="FFC000"/>
                </a:solidFill>
                <a:latin typeface="Fira Sans Light"/>
              </a:rPr>
              <a:t>REGION II</a:t>
            </a:r>
            <a:endParaRPr lang="en-US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79" name="TextBox 10"/>
          <p:cNvSpPr txBox="1"/>
          <p:nvPr/>
        </p:nvSpPr>
        <p:spPr>
          <a:xfrm>
            <a:off x="13344291" y="5281380"/>
            <a:ext cx="523826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DEXTER R. BUTED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80" name="TextBox 11"/>
          <p:cNvSpPr txBox="1"/>
          <p:nvPr/>
        </p:nvSpPr>
        <p:spPr>
          <a:xfrm>
            <a:off x="13530424" y="5935009"/>
            <a:ext cx="471705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2000" b="1" spc="10" dirty="0" smtClean="0">
                <a:solidFill>
                  <a:srgbClr val="FFC000"/>
                </a:solidFill>
                <a:latin typeface="Fira Sans Light"/>
              </a:rPr>
              <a:t>REGION I</a:t>
            </a:r>
            <a:endParaRPr lang="en-US" sz="2000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81" name="TextBox 10"/>
          <p:cNvSpPr txBox="1"/>
          <p:nvPr/>
        </p:nvSpPr>
        <p:spPr>
          <a:xfrm>
            <a:off x="9168511" y="9232776"/>
            <a:ext cx="3726485" cy="4301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RAMON M. DOCTO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grpSp>
        <p:nvGrpSpPr>
          <p:cNvPr id="85" name="Group 3"/>
          <p:cNvGrpSpPr>
            <a:grpSpLocks noChangeAspect="1"/>
          </p:cNvGrpSpPr>
          <p:nvPr/>
        </p:nvGrpSpPr>
        <p:grpSpPr>
          <a:xfrm>
            <a:off x="5062717" y="6400942"/>
            <a:ext cx="3352800" cy="2903374"/>
            <a:chOff x="0" y="0"/>
            <a:chExt cx="4282440" cy="3708400"/>
          </a:xfrm>
          <a:blipFill>
            <a:blip r:embed="rId7"/>
            <a:stretch>
              <a:fillRect/>
            </a:stretch>
          </a:blipFill>
        </p:grpSpPr>
        <p:sp>
          <p:nvSpPr>
            <p:cNvPr id="86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87" name="TextBox 10"/>
          <p:cNvSpPr txBox="1"/>
          <p:nvPr/>
        </p:nvSpPr>
        <p:spPr>
          <a:xfrm>
            <a:off x="4582602" y="9232775"/>
            <a:ext cx="421222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CECILIA N. GASCON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39" name="TextBox 11"/>
          <p:cNvSpPr txBox="1"/>
          <p:nvPr/>
        </p:nvSpPr>
        <p:spPr>
          <a:xfrm>
            <a:off x="349705" y="5589562"/>
            <a:ext cx="4002346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(PNU President)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40" name="TextBox 11"/>
          <p:cNvSpPr txBox="1"/>
          <p:nvPr/>
        </p:nvSpPr>
        <p:spPr>
          <a:xfrm>
            <a:off x="4868919" y="5607390"/>
            <a:ext cx="3884515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(PUP President)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41" name="TextBox 11"/>
          <p:cNvSpPr txBox="1"/>
          <p:nvPr/>
        </p:nvSpPr>
        <p:spPr>
          <a:xfrm>
            <a:off x="9061961" y="5651077"/>
            <a:ext cx="4002346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(IFSU President)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42" name="TextBox 11"/>
          <p:cNvSpPr txBox="1"/>
          <p:nvPr/>
        </p:nvSpPr>
        <p:spPr>
          <a:xfrm>
            <a:off x="13999029" y="5607389"/>
            <a:ext cx="4002346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(PSA President)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43" name="TextBox 11"/>
          <p:cNvSpPr txBox="1"/>
          <p:nvPr/>
        </p:nvSpPr>
        <p:spPr>
          <a:xfrm>
            <a:off x="-166898" y="9563100"/>
            <a:ext cx="4661128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(CSU President)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44" name="TextBox 11"/>
          <p:cNvSpPr txBox="1"/>
          <p:nvPr/>
        </p:nvSpPr>
        <p:spPr>
          <a:xfrm>
            <a:off x="5002768" y="9529510"/>
            <a:ext cx="3379232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(BSU PRESIDENT)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46" name="TextBox 11"/>
          <p:cNvSpPr txBox="1"/>
          <p:nvPr/>
        </p:nvSpPr>
        <p:spPr>
          <a:xfrm>
            <a:off x="5029200" y="9888856"/>
            <a:ext cx="3352800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b="1" spc="10" dirty="0" smtClean="0">
                <a:solidFill>
                  <a:srgbClr val="FFC000"/>
                </a:solidFill>
                <a:latin typeface="Fira Sans Light"/>
              </a:rPr>
              <a:t>REGION III</a:t>
            </a:r>
            <a:endParaRPr lang="en-US" b="1" spc="10" dirty="0">
              <a:solidFill>
                <a:srgbClr val="FFC000"/>
              </a:solidFill>
              <a:latin typeface="Fira Sans Light"/>
            </a:endParaRPr>
          </a:p>
        </p:txBody>
      </p:sp>
      <p:sp>
        <p:nvSpPr>
          <p:cNvPr id="47" name="TextBox 11"/>
          <p:cNvSpPr txBox="1"/>
          <p:nvPr/>
        </p:nvSpPr>
        <p:spPr>
          <a:xfrm>
            <a:off x="9213311" y="9529510"/>
            <a:ext cx="3379232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(PSU PRESIDENT)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48" name="TextBox 11"/>
          <p:cNvSpPr txBox="1"/>
          <p:nvPr/>
        </p:nvSpPr>
        <p:spPr>
          <a:xfrm>
            <a:off x="9239743" y="9888856"/>
            <a:ext cx="3352800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b="1" spc="10" dirty="0" smtClean="0">
                <a:solidFill>
                  <a:srgbClr val="FFC000"/>
                </a:solidFill>
                <a:latin typeface="Fira Sans Light"/>
              </a:rPr>
              <a:t>REGION IV</a:t>
            </a:r>
            <a:endParaRPr lang="en-US" b="1" spc="10" dirty="0">
              <a:solidFill>
                <a:srgbClr val="FFC000"/>
              </a:solidFill>
              <a:latin typeface="Fira Sans Light"/>
            </a:endParaRPr>
          </a:p>
        </p:txBody>
      </p:sp>
      <p:grpSp>
        <p:nvGrpSpPr>
          <p:cNvPr id="49" name="Group 3"/>
          <p:cNvGrpSpPr>
            <a:grpSpLocks noChangeAspect="1"/>
          </p:cNvGrpSpPr>
          <p:nvPr/>
        </p:nvGrpSpPr>
        <p:grpSpPr>
          <a:xfrm>
            <a:off x="13868400" y="6400942"/>
            <a:ext cx="3352800" cy="2903374"/>
            <a:chOff x="0" y="0"/>
            <a:chExt cx="4282440" cy="3708400"/>
          </a:xfrm>
          <a:blipFill>
            <a:blip r:embed="rId8"/>
            <a:stretch>
              <a:fillRect/>
            </a:stretch>
          </a:blipFill>
        </p:grpSpPr>
        <p:sp>
          <p:nvSpPr>
            <p:cNvPr id="50" name="Freeform 4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grpFill/>
          </p:spPr>
        </p:sp>
      </p:grpSp>
      <p:sp>
        <p:nvSpPr>
          <p:cNvPr id="51" name="TextBox 10"/>
          <p:cNvSpPr txBox="1"/>
          <p:nvPr/>
        </p:nvSpPr>
        <p:spPr>
          <a:xfrm>
            <a:off x="13487400" y="9232776"/>
            <a:ext cx="413297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spc="15" dirty="0" smtClean="0">
                <a:solidFill>
                  <a:srgbClr val="FFFFFF"/>
                </a:solidFill>
                <a:latin typeface="Fira Sans Medium"/>
              </a:rPr>
              <a:t>DR. ALBERTO N. NAPERI</a:t>
            </a:r>
            <a:endParaRPr lang="en-US" sz="2800" spc="15" dirty="0">
              <a:solidFill>
                <a:srgbClr val="FFFFFF"/>
              </a:solidFill>
              <a:latin typeface="Fira Sans Medium"/>
            </a:endParaRPr>
          </a:p>
        </p:txBody>
      </p:sp>
      <p:sp>
        <p:nvSpPr>
          <p:cNvPr id="52" name="TextBox 11"/>
          <p:cNvSpPr txBox="1"/>
          <p:nvPr/>
        </p:nvSpPr>
        <p:spPr>
          <a:xfrm>
            <a:off x="13913200" y="9529510"/>
            <a:ext cx="3379232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079"/>
              </a:lnSpc>
              <a:spcBef>
                <a:spcPct val="0"/>
              </a:spcBef>
            </a:pPr>
            <a:r>
              <a:rPr lang="en-US" sz="2000" b="1" spc="10" dirty="0" smtClean="0">
                <a:solidFill>
                  <a:srgbClr val="0EBDE8"/>
                </a:solidFill>
                <a:latin typeface="Fira Sans Light"/>
              </a:rPr>
              <a:t>(CBSUA PRESIDENT)</a:t>
            </a:r>
            <a:endParaRPr lang="en-US" sz="2000" b="1" spc="10" dirty="0">
              <a:solidFill>
                <a:srgbClr val="0EBDE8"/>
              </a:solidFill>
              <a:latin typeface="Fira Sans Light"/>
            </a:endParaRPr>
          </a:p>
        </p:txBody>
      </p:sp>
      <p:sp>
        <p:nvSpPr>
          <p:cNvPr id="53" name="TextBox 11"/>
          <p:cNvSpPr txBox="1"/>
          <p:nvPr/>
        </p:nvSpPr>
        <p:spPr>
          <a:xfrm>
            <a:off x="13939632" y="9888856"/>
            <a:ext cx="3352800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b="1" spc="10" dirty="0" smtClean="0">
                <a:solidFill>
                  <a:srgbClr val="FFC000"/>
                </a:solidFill>
                <a:latin typeface="Fira Sans Light"/>
              </a:rPr>
              <a:t>REGION V</a:t>
            </a:r>
            <a:endParaRPr lang="en-US" b="1" spc="10" dirty="0">
              <a:solidFill>
                <a:srgbClr val="FFC000"/>
              </a:solidFill>
              <a:latin typeface="Fira Sans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38233" y="2430722"/>
            <a:ext cx="4682765" cy="33345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7274" y="2450932"/>
            <a:ext cx="1455873" cy="1455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59116" y="2382295"/>
            <a:ext cx="1365480" cy="1365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90565" y="2377546"/>
            <a:ext cx="1442760" cy="13749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06921" y="2377546"/>
            <a:ext cx="1339769" cy="13486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09097" y="6511989"/>
            <a:ext cx="1374184" cy="13741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7448" y="6248291"/>
            <a:ext cx="1495313" cy="1499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314727" y="6200823"/>
            <a:ext cx="1547128" cy="14308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901521" y="6283707"/>
            <a:ext cx="1238734" cy="12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1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2850</TotalTime>
  <Words>2282</Words>
  <Application>Microsoft Office PowerPoint</Application>
  <PresentationFormat>Custom</PresentationFormat>
  <Paragraphs>470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 Black</vt:lpstr>
      <vt:lpstr>Candara</vt:lpstr>
      <vt:lpstr>Fira Sans Light</vt:lpstr>
      <vt:lpstr>Fira Sans Medium</vt:lpstr>
      <vt:lpstr>Fira Sans Bold Bold</vt:lpstr>
      <vt:lpstr>Montserrat</vt:lpstr>
      <vt:lpstr>Calibri</vt:lpstr>
      <vt:lpstr>Fira Sans Light Bold</vt:lpstr>
      <vt:lpstr>Times New Roman</vt:lpstr>
      <vt:lpstr>Fira Sans Medium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Purple Casual Corporate App Development Startup Marketing Presentation</dc:title>
  <dc:creator>acerpc</dc:creator>
  <cp:lastModifiedBy>ASUS</cp:lastModifiedBy>
  <cp:revision>186</cp:revision>
  <dcterms:created xsi:type="dcterms:W3CDTF">2006-08-16T00:00:00Z</dcterms:created>
  <dcterms:modified xsi:type="dcterms:W3CDTF">2021-09-21T13:55:05Z</dcterms:modified>
  <dc:identifier>DAEpS9nTNHw</dc:identifier>
</cp:coreProperties>
</file>